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6" r:id="rId1"/>
  </p:sldMasterIdLst>
  <p:notesMasterIdLst>
    <p:notesMasterId r:id="rId43"/>
  </p:notesMasterIdLst>
  <p:sldIdLst>
    <p:sldId id="256" r:id="rId2"/>
    <p:sldId id="261" r:id="rId3"/>
    <p:sldId id="257" r:id="rId4"/>
    <p:sldId id="262" r:id="rId5"/>
    <p:sldId id="258" r:id="rId6"/>
    <p:sldId id="259" r:id="rId7"/>
    <p:sldId id="281" r:id="rId8"/>
    <p:sldId id="283" r:id="rId9"/>
    <p:sldId id="268" r:id="rId10"/>
    <p:sldId id="284" r:id="rId11"/>
    <p:sldId id="285" r:id="rId12"/>
    <p:sldId id="282" r:id="rId13"/>
    <p:sldId id="263" r:id="rId14"/>
    <p:sldId id="260" r:id="rId15"/>
    <p:sldId id="264" r:id="rId16"/>
    <p:sldId id="265" r:id="rId17"/>
    <p:sldId id="286" r:id="rId18"/>
    <p:sldId id="270" r:id="rId19"/>
    <p:sldId id="266" r:id="rId20"/>
    <p:sldId id="287" r:id="rId21"/>
    <p:sldId id="267" r:id="rId22"/>
    <p:sldId id="269" r:id="rId23"/>
    <p:sldId id="271" r:id="rId24"/>
    <p:sldId id="272" r:id="rId25"/>
    <p:sldId id="273" r:id="rId26"/>
    <p:sldId id="274" r:id="rId27"/>
    <p:sldId id="278" r:id="rId28"/>
    <p:sldId id="297" r:id="rId29"/>
    <p:sldId id="296" r:id="rId30"/>
    <p:sldId id="298" r:id="rId31"/>
    <p:sldId id="288" r:id="rId32"/>
    <p:sldId id="275" r:id="rId33"/>
    <p:sldId id="291" r:id="rId34"/>
    <p:sldId id="292" r:id="rId35"/>
    <p:sldId id="289" r:id="rId36"/>
    <p:sldId id="290" r:id="rId37"/>
    <p:sldId id="293" r:id="rId38"/>
    <p:sldId id="277" r:id="rId39"/>
    <p:sldId id="295" r:id="rId40"/>
    <p:sldId id="279" r:id="rId41"/>
    <p:sldId id="294"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50" d="100"/>
          <a:sy n="50" d="100"/>
        </p:scale>
        <p:origin x="-116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8A0751-5202-A94A-ADFE-0ACC0E672B5F}" type="datetimeFigureOut">
              <a:rPr lang="en-US" smtClean="0"/>
              <a:pPr/>
              <a:t>1/12/15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B0F67E-5033-EF49-908C-3C753D7533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B0F67E-5033-EF49-908C-3C753D75330C}"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B0F67E-5033-EF49-908C-3C753D75330C}"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EE1D218-9F18-7D4E-BFF3-3B17A49F7AFC}" type="datetimeFigureOut">
              <a:rPr lang="en-US" smtClean="0"/>
              <a:pPr/>
              <a:t>1/12/15</a:t>
            </a:fld>
            <a:endParaRPr lang="en-US"/>
          </a:p>
        </p:txBody>
      </p:sp>
      <p:sp>
        <p:nvSpPr>
          <p:cNvPr id="16" name="Slide Number Placeholder 15"/>
          <p:cNvSpPr>
            <a:spLocks noGrp="1"/>
          </p:cNvSpPr>
          <p:nvPr>
            <p:ph type="sldNum" sz="quarter" idx="11"/>
          </p:nvPr>
        </p:nvSpPr>
        <p:spPr/>
        <p:txBody>
          <a:bodyPr/>
          <a:lstStyle/>
          <a:p>
            <a:fld id="{0183012B-C7A1-464E-840F-42E25ACA345C}"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E1D218-9F18-7D4E-BFF3-3B17A49F7AFC}" type="datetimeFigureOut">
              <a:rPr lang="en-US" smtClean="0"/>
              <a:pPr/>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3012B-C7A1-464E-840F-42E25ACA345C}" type="slidenum">
              <a:rPr lang="en-US" smtClean="0"/>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E1D218-9F18-7D4E-BFF3-3B17A49F7AFC}" type="datetimeFigureOut">
              <a:rPr lang="en-US" smtClean="0"/>
              <a:pPr/>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3012B-C7A1-464E-840F-42E25ACA345C}" type="slidenum">
              <a:rPr lang="en-US" smtClean="0"/>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EE1D218-9F18-7D4E-BFF3-3B17A49F7AFC}" type="datetimeFigureOut">
              <a:rPr lang="en-US" smtClean="0"/>
              <a:pPr/>
              <a:t>1/12/15</a:t>
            </a:fld>
            <a:endParaRPr lang="en-US"/>
          </a:p>
        </p:txBody>
      </p:sp>
      <p:sp>
        <p:nvSpPr>
          <p:cNvPr id="15" name="Slide Number Placeholder 14"/>
          <p:cNvSpPr>
            <a:spLocks noGrp="1"/>
          </p:cNvSpPr>
          <p:nvPr>
            <p:ph type="sldNum" sz="quarter" idx="15"/>
          </p:nvPr>
        </p:nvSpPr>
        <p:spPr/>
        <p:txBody>
          <a:bodyPr/>
          <a:lstStyle>
            <a:lvl1pPr algn="ctr">
              <a:defRPr/>
            </a:lvl1pPr>
          </a:lstStyle>
          <a:p>
            <a:fld id="{0183012B-C7A1-464E-840F-42E25ACA345C}"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EE1D218-9F18-7D4E-BFF3-3B17A49F7AFC}" type="datetimeFigureOut">
              <a:rPr lang="en-US" smtClean="0"/>
              <a:pPr/>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EE1D218-9F18-7D4E-BFF3-3B17A49F7AFC}" type="datetimeFigureOut">
              <a:rPr lang="en-US" smtClean="0"/>
              <a:pPr/>
              <a:t>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3012B-C7A1-464E-840F-42E25ACA345C}"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183012B-C7A1-464E-840F-42E25ACA345C}"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EE1D218-9F18-7D4E-BFF3-3B17A49F7AFC}" type="datetimeFigureOut">
              <a:rPr lang="en-US" smtClean="0"/>
              <a:pPr/>
              <a:t>1/12/15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E1D218-9F18-7D4E-BFF3-3B17A49F7AFC}" type="datetimeFigureOut">
              <a:rPr lang="en-US" smtClean="0"/>
              <a:pPr/>
              <a:t>1/12/15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83012B-C7A1-464E-840F-42E25ACA345C}"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1D218-9F18-7D4E-BFF3-3B17A49F7AFC}" type="datetimeFigureOut">
              <a:rPr lang="en-US" smtClean="0"/>
              <a:pPr/>
              <a:t>1/12/15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83012B-C7A1-464E-840F-42E25ACA345C}" type="slidenum">
              <a:rPr lang="en-US" smtClean="0"/>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EE1D218-9F18-7D4E-BFF3-3B17A49F7AFC}" type="datetimeFigureOut">
              <a:rPr lang="en-US" smtClean="0"/>
              <a:pPr/>
              <a:t>1/12/15</a:t>
            </a:fld>
            <a:endParaRPr lang="en-US"/>
          </a:p>
        </p:txBody>
      </p:sp>
      <p:sp>
        <p:nvSpPr>
          <p:cNvPr id="9" name="Slide Number Placeholder 8"/>
          <p:cNvSpPr>
            <a:spLocks noGrp="1"/>
          </p:cNvSpPr>
          <p:nvPr>
            <p:ph type="sldNum" sz="quarter" idx="15"/>
          </p:nvPr>
        </p:nvSpPr>
        <p:spPr/>
        <p:txBody>
          <a:bodyPr/>
          <a:lstStyle/>
          <a:p>
            <a:fld id="{0183012B-C7A1-464E-840F-42E25ACA345C}"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EE1D218-9F18-7D4E-BFF3-3B17A49F7AFC}" type="datetimeFigureOut">
              <a:rPr lang="en-US" smtClean="0"/>
              <a:pPr/>
              <a:t>1/12/15</a:t>
            </a:fld>
            <a:endParaRPr lang="en-US"/>
          </a:p>
        </p:txBody>
      </p:sp>
      <p:sp>
        <p:nvSpPr>
          <p:cNvPr id="9" name="Slide Number Placeholder 8"/>
          <p:cNvSpPr>
            <a:spLocks noGrp="1"/>
          </p:cNvSpPr>
          <p:nvPr>
            <p:ph type="sldNum" sz="quarter" idx="11"/>
          </p:nvPr>
        </p:nvSpPr>
        <p:spPr/>
        <p:txBody>
          <a:bodyPr/>
          <a:lstStyle/>
          <a:p>
            <a:fld id="{0183012B-C7A1-464E-840F-42E25ACA345C}"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EE1D218-9F18-7D4E-BFF3-3B17A49F7AFC}" type="datetimeFigureOut">
              <a:rPr lang="en-US" smtClean="0"/>
              <a:pPr/>
              <a:t>1/12/15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183012B-C7A1-464E-840F-42E25ACA345C}"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youtu.be/X1e7gz-l5kY"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K. Shipp</a:t>
            </a:r>
          </a:p>
          <a:p>
            <a:r>
              <a:rPr lang="en-US" dirty="0" smtClean="0"/>
              <a:t>Centennial High School</a:t>
            </a:r>
            <a:endParaRPr lang="en-US" dirty="0"/>
          </a:p>
        </p:txBody>
      </p:sp>
      <p:sp>
        <p:nvSpPr>
          <p:cNvPr id="2" name="Title 1"/>
          <p:cNvSpPr>
            <a:spLocks noGrp="1"/>
          </p:cNvSpPr>
          <p:nvPr>
            <p:ph type="ctrTitle"/>
          </p:nvPr>
        </p:nvSpPr>
        <p:spPr/>
        <p:txBody>
          <a:bodyPr/>
          <a:lstStyle/>
          <a:p>
            <a:r>
              <a:rPr lang="en-US" dirty="0" smtClean="0"/>
              <a:t>Heart of Darkness</a:t>
            </a:r>
            <a:endParaRPr lang="en-US" dirty="0"/>
          </a:p>
        </p:txBody>
      </p:sp>
    </p:spTree>
  </p:cSld>
  <p:clrMapOvr>
    <a:masterClrMapping/>
  </p:clrMapOvr>
  <mc:AlternateContent>
    <mc:Choice xmlns:mp="http://schemas.microsoft.com/office/mac/powerpoint/2008/main" Requires="mp">
      <mc:AlternateContent>
        <mc:Choice Requires="mp">
          <mp:transition spd="slow">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Choice>
    <mc:Fallback>
      <mc:AlternateContent>
        <mc:Choice Requires="mp">
          <p:transition spd="slow">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200px-Cg-map.png"/>
          <p:cNvPicPr>
            <a:picLocks noGrp="1" noChangeAspect="1"/>
          </p:cNvPicPr>
          <p:nvPr>
            <p:ph idx="1"/>
          </p:nvPr>
        </p:nvPicPr>
        <p:blipFill>
          <a:blip r:embed="rId2"/>
          <a:srcRect l="-46750" r="-46750"/>
          <a:stretch>
            <a:fillRect/>
          </a:stretch>
        </p:blipFill>
        <p:spPr/>
      </p:pic>
      <p:sp>
        <p:nvSpPr>
          <p:cNvPr id="3" name="Title 2"/>
          <p:cNvSpPr>
            <a:spLocks noGrp="1"/>
          </p:cNvSpPr>
          <p:nvPr>
            <p:ph type="title"/>
          </p:nvPr>
        </p:nvSpPr>
        <p:spPr/>
        <p:txBody>
          <a:bodyPr/>
          <a:lstStyle/>
          <a:p>
            <a:endParaRPr lang="en-US"/>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220px-VingtAnnees_286.jpg"/>
          <p:cNvPicPr>
            <a:picLocks noGrp="1" noChangeAspect="1"/>
          </p:cNvPicPr>
          <p:nvPr>
            <p:ph idx="1"/>
          </p:nvPr>
        </p:nvPicPr>
        <p:blipFill>
          <a:blip r:embed="rId2"/>
          <a:srcRect l="-80909" r="-80909"/>
          <a:stretch>
            <a:fillRect/>
          </a:stretch>
        </p:blipFill>
        <p:spPr/>
      </p:pic>
      <p:sp>
        <p:nvSpPr>
          <p:cNvPr id="3" name="Title 2"/>
          <p:cNvSpPr>
            <a:spLocks noGrp="1"/>
          </p:cNvSpPr>
          <p:nvPr>
            <p:ph type="title"/>
          </p:nvPr>
        </p:nvSpPr>
        <p:spPr/>
        <p:txBody>
          <a:bodyPr>
            <a:normAutofit fontScale="90000"/>
          </a:bodyPr>
          <a:lstStyle/>
          <a:p>
            <a:pPr algn="ctr"/>
            <a:r>
              <a:rPr lang="en-US" dirty="0" err="1" smtClean="0"/>
              <a:t>Roi</a:t>
            </a:r>
            <a:r>
              <a:rPr lang="en-US" dirty="0" smtClean="0"/>
              <a:t> des </a:t>
            </a:r>
            <a:r>
              <a:rPr lang="en-US" dirty="0" err="1" smtClean="0"/>
              <a:t>Belges</a:t>
            </a:r>
            <a:r>
              <a:rPr lang="en-US" dirty="0" smtClean="0"/>
              <a:t>, Riverboat used by Conrad in 1890 to travel up the Congo River</a:t>
            </a:r>
            <a:endParaRPr lang="en-US"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 </a:t>
            </a:r>
            <a:r>
              <a:rPr lang="en-US" i="1" dirty="0" smtClean="0"/>
              <a:t>HOD</a:t>
            </a:r>
            <a:r>
              <a:rPr lang="en-US" dirty="0" smtClean="0"/>
              <a:t>, Marlow, our narrator, travels up the Congo River in search of a man named Kurtz.</a:t>
            </a:r>
            <a:endParaRPr lang="en-US" smtClean="0"/>
          </a:p>
          <a:p>
            <a:r>
              <a:rPr lang="en-US" smtClean="0"/>
              <a:t>Conrad </a:t>
            </a:r>
            <a:r>
              <a:rPr lang="en-US" dirty="0" smtClean="0"/>
              <a:t>calls </a:t>
            </a:r>
            <a:r>
              <a:rPr lang="en-US" b="1" dirty="0" err="1" smtClean="0"/>
              <a:t>Matadi</a:t>
            </a:r>
            <a:r>
              <a:rPr lang="en-US" b="1" dirty="0" smtClean="0"/>
              <a:t> the Company Station and Kinshasa the Central Station</a:t>
            </a:r>
            <a:r>
              <a:rPr lang="en-US" dirty="0" smtClean="0"/>
              <a:t>. Between those two places, one is forced to proceed by land, which is exactly what Marlow does on his "two hundred-mile tramp" between the two Stations, described in the book. </a:t>
            </a:r>
          </a:p>
          <a:p>
            <a:r>
              <a:rPr lang="en-US" dirty="0" smtClean="0"/>
              <a:t>The </a:t>
            </a:r>
            <a:r>
              <a:rPr lang="en-US" b="1" dirty="0" smtClean="0"/>
              <a:t>Inner Station</a:t>
            </a:r>
            <a:r>
              <a:rPr lang="en-US" dirty="0" smtClean="0"/>
              <a:t> is connected to Kurtz, the man Marlow seeks throughout the text.</a:t>
            </a:r>
            <a:endParaRPr lang="en-US" dirty="0"/>
          </a:p>
        </p:txBody>
      </p:sp>
      <p:sp>
        <p:nvSpPr>
          <p:cNvPr id="3" name="Title 2"/>
          <p:cNvSpPr>
            <a:spLocks noGrp="1"/>
          </p:cNvSpPr>
          <p:nvPr>
            <p:ph type="title"/>
          </p:nvPr>
        </p:nvSpPr>
        <p:spPr/>
        <p:txBody>
          <a:bodyPr/>
          <a:lstStyle/>
          <a:p>
            <a:r>
              <a:rPr lang="en-US" dirty="0" smtClean="0"/>
              <a:t>The Congo River</a:t>
            </a:r>
            <a:endParaRPr lang="en-US" dirty="0"/>
          </a:p>
        </p:txBody>
      </p:sp>
    </p:spTree>
  </p:cSld>
  <p:clrMapOvr>
    <a:masterClrMapping/>
  </p:clrMapOvr>
  <mc:AlternateContent>
    <mc:Choice xmlns:mp="http://schemas.microsoft.com/office/mac/powerpoint/2008/main" Requires="mp">
      <mc:AlternateContent>
        <mc:Choice Requires="mp">
          <mp:transition spd="slow">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Choice>
    <mc:Fallback>
      <mc:AlternateContent>
        <mc:Choice Requires="mp">
          <p:transition spd="slow">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endParaRPr lang="en-US" dirty="0" smtClean="0"/>
          </a:p>
          <a:p>
            <a:r>
              <a:rPr lang="en-US" dirty="0" smtClean="0"/>
              <a:t>Conrad offered the position of captain of a river steamer in the Congo in 1890</a:t>
            </a:r>
          </a:p>
          <a:p>
            <a:pPr lvl="1"/>
            <a:r>
              <a:rPr lang="en-US" dirty="0" smtClean="0"/>
              <a:t>The previous captain had been butchered by native Africans</a:t>
            </a:r>
          </a:p>
          <a:p>
            <a:pPr lvl="1"/>
            <a:r>
              <a:rPr lang="en-US" dirty="0" smtClean="0"/>
              <a:t>Conrad’s four month journey left him near death with dysentery and fever; his health was affected for the rest of his life</a:t>
            </a:r>
          </a:p>
          <a:p>
            <a:r>
              <a:rPr lang="en-US" dirty="0" smtClean="0"/>
              <a:t>Similar to writers who were products of war, Conrad felt his experiences in the Congo transformed him</a:t>
            </a:r>
          </a:p>
          <a:p>
            <a:r>
              <a:rPr lang="en-US" b="1" dirty="0" smtClean="0"/>
              <a:t>“…before the Congo, I was just an animal”</a:t>
            </a:r>
            <a:endParaRPr lang="en-US" b="1" dirty="0"/>
          </a:p>
        </p:txBody>
      </p:sp>
      <p:sp>
        <p:nvSpPr>
          <p:cNvPr id="3" name="Title 2"/>
          <p:cNvSpPr>
            <a:spLocks noGrp="1"/>
          </p:cNvSpPr>
          <p:nvPr>
            <p:ph type="title"/>
          </p:nvPr>
        </p:nvSpPr>
        <p:spPr/>
        <p:txBody>
          <a:bodyPr/>
          <a:lstStyle/>
          <a:p>
            <a:r>
              <a:rPr lang="en-US" dirty="0" smtClean="0"/>
              <a:t>Joseph Conrad Biography</a:t>
            </a:r>
            <a:endParaRPr lang="en-US" dirty="0"/>
          </a:p>
        </p:txBody>
      </p:sp>
    </p:spTree>
  </p:cSld>
  <p:clrMapOvr>
    <a:masterClrMapping/>
  </p:clrMapOvr>
  <mc:AlternateContent>
    <mc:Choice xmlns:mp="http://schemas.microsoft.com/office/mac/powerpoint/2008/main" Requires="mp">
      <mc:AlternateContent>
        <mc:Choice Requires="mp">
          <mp:transition spd="slow">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Choice>
    <mc:Fallback>
      <mc:AlternateContent>
        <mc:Choice Requires="mp">
          <p:transition spd="slow">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novella takes place in the Congo River basin in the summer of 1890, during a period when the colonization of Africa was at its peak and Belgium’s King Leopold II was ruthlessly exploiting the land and its people. </a:t>
            </a:r>
          </a:p>
          <a:p>
            <a:r>
              <a:rPr lang="en-US" dirty="0" smtClean="0"/>
              <a:t>European countries rushed to claim territory in Africa and to establish strongholds that would secure their status as world powers. </a:t>
            </a:r>
          </a:p>
          <a:p>
            <a:r>
              <a:rPr lang="en-US" dirty="0" smtClean="0"/>
              <a:t>Before that period, few Europeans had explored the “Dark Continent.” </a:t>
            </a:r>
            <a:endParaRPr lang="en-US" dirty="0"/>
          </a:p>
        </p:txBody>
      </p:sp>
      <p:sp>
        <p:nvSpPr>
          <p:cNvPr id="3" name="Title 2"/>
          <p:cNvSpPr>
            <a:spLocks noGrp="1"/>
          </p:cNvSpPr>
          <p:nvPr>
            <p:ph type="title"/>
          </p:nvPr>
        </p:nvSpPr>
        <p:spPr/>
        <p:txBody>
          <a:bodyPr/>
          <a:lstStyle/>
          <a:p>
            <a:r>
              <a:rPr lang="en-US" dirty="0" smtClean="0"/>
              <a:t>Time &amp; Place</a:t>
            </a:r>
            <a:endParaRPr lang="en-US" dirty="0"/>
          </a:p>
        </p:txBody>
      </p:sp>
    </p:spTree>
  </p:cSld>
  <p:clrMapOvr>
    <a:masterClrMapping/>
  </p:clrMapOvr>
  <mc:AlternateContent>
    <mc:Choice xmlns:mp="http://schemas.microsoft.com/office/mac/powerpoint/2008/main" Requires="mp">
      <mc:AlternateContent>
        <mc:Choice Requires="mp">
          <mp:transition spd="slow">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Choice>
    <mc:Fallback>
      <mc:AlternateContent>
        <mc:Choice Requires="mp">
          <p:transition spd="slow">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i="1" dirty="0" smtClean="0"/>
              <a:t>Heart of Darkness </a:t>
            </a:r>
            <a:r>
              <a:rPr lang="en-US" dirty="0" smtClean="0"/>
              <a:t>by Joseph Conrad</a:t>
            </a:r>
          </a:p>
          <a:p>
            <a:r>
              <a:rPr lang="en-US" dirty="0" smtClean="0"/>
              <a:t>Africa considered the “Dark Continent”</a:t>
            </a:r>
          </a:p>
          <a:p>
            <a:r>
              <a:rPr lang="en-US" dirty="0" smtClean="0"/>
              <a:t>Conrad’s take on this mindset in the title of his work</a:t>
            </a:r>
          </a:p>
          <a:p>
            <a:pPr marL="274320" lvl="2" indent="-274320">
              <a:spcBef>
                <a:spcPts val="600"/>
              </a:spcBef>
              <a:buClr>
                <a:schemeClr val="accent2"/>
              </a:buClr>
            </a:pPr>
            <a:r>
              <a:rPr lang="en-US" sz="2378" dirty="0" smtClean="0"/>
              <a:t>“On Being Brought From Africa to America” by </a:t>
            </a:r>
            <a:r>
              <a:rPr lang="en-US" sz="2378" dirty="0" err="1" smtClean="0"/>
              <a:t>Phillis</a:t>
            </a:r>
            <a:r>
              <a:rPr lang="en-US" sz="2378" dirty="0" smtClean="0"/>
              <a:t> Wheatley</a:t>
            </a:r>
            <a:endParaRPr lang="en-US" sz="2378" dirty="0" smtClean="0">
              <a:solidFill>
                <a:schemeClr val="tx2"/>
              </a:solidFill>
            </a:endParaRPr>
          </a:p>
          <a:p>
            <a:pPr lvl="2">
              <a:buNone/>
            </a:pPr>
            <a:endParaRPr lang="en-US" sz="2600" dirty="0" smtClean="0">
              <a:solidFill>
                <a:schemeClr val="tx2"/>
              </a:solidFill>
            </a:endParaRPr>
          </a:p>
          <a:p>
            <a:pPr lvl="2">
              <a:buNone/>
            </a:pPr>
            <a:r>
              <a:rPr lang="en-US" sz="2600" dirty="0" smtClean="0">
                <a:solidFill>
                  <a:schemeClr val="tx2"/>
                </a:solidFill>
              </a:rPr>
              <a:t>‘</a:t>
            </a:r>
            <a:r>
              <a:rPr lang="en-US" sz="2600" dirty="0" err="1" smtClean="0">
                <a:solidFill>
                  <a:schemeClr val="tx2"/>
                </a:solidFill>
              </a:rPr>
              <a:t>Twas</a:t>
            </a:r>
            <a:r>
              <a:rPr lang="en-US" sz="2600" dirty="0" smtClean="0">
                <a:solidFill>
                  <a:schemeClr val="tx2"/>
                </a:solidFill>
              </a:rPr>
              <a:t> mercy brought me from my Pagan land, </a:t>
            </a:r>
          </a:p>
          <a:p>
            <a:pPr lvl="2">
              <a:buNone/>
            </a:pPr>
            <a:r>
              <a:rPr lang="en-US" sz="2600" dirty="0" smtClean="0">
                <a:solidFill>
                  <a:schemeClr val="tx2"/>
                </a:solidFill>
              </a:rPr>
              <a:t>Taught my benighted soul to understand </a:t>
            </a:r>
          </a:p>
          <a:p>
            <a:pPr lvl="2">
              <a:buNone/>
            </a:pPr>
            <a:r>
              <a:rPr lang="en-US" sz="2600" dirty="0" smtClean="0">
                <a:solidFill>
                  <a:schemeClr val="tx2"/>
                </a:solidFill>
              </a:rPr>
              <a:t>That there's a God, that there's a </a:t>
            </a:r>
            <a:r>
              <a:rPr lang="en-US" sz="2600" dirty="0" err="1" smtClean="0">
                <a:solidFill>
                  <a:schemeClr val="tx2"/>
                </a:solidFill>
              </a:rPr>
              <a:t>Saviour</a:t>
            </a:r>
            <a:r>
              <a:rPr lang="en-US" sz="2600" dirty="0" smtClean="0">
                <a:solidFill>
                  <a:schemeClr val="tx2"/>
                </a:solidFill>
              </a:rPr>
              <a:t> too: </a:t>
            </a:r>
          </a:p>
          <a:p>
            <a:pPr lvl="2">
              <a:buNone/>
            </a:pPr>
            <a:r>
              <a:rPr lang="en-US" sz="2600" dirty="0" smtClean="0">
                <a:solidFill>
                  <a:schemeClr val="tx2"/>
                </a:solidFill>
              </a:rPr>
              <a:t>Once I redemption neither sought nor knew. </a:t>
            </a:r>
          </a:p>
          <a:p>
            <a:pPr lvl="2">
              <a:buNone/>
            </a:pPr>
            <a:r>
              <a:rPr lang="en-US" sz="2600" dirty="0" smtClean="0">
                <a:solidFill>
                  <a:schemeClr val="tx2"/>
                </a:solidFill>
              </a:rPr>
              <a:t>Some view our sable race with scornful eye,  </a:t>
            </a:r>
          </a:p>
          <a:p>
            <a:pPr lvl="2">
              <a:buNone/>
            </a:pPr>
            <a:r>
              <a:rPr lang="en-US" sz="2600" dirty="0" smtClean="0">
                <a:solidFill>
                  <a:schemeClr val="tx2"/>
                </a:solidFill>
              </a:rPr>
              <a:t>"Their </a:t>
            </a:r>
            <a:r>
              <a:rPr lang="en-US" sz="2600" dirty="0" err="1" smtClean="0">
                <a:solidFill>
                  <a:schemeClr val="tx2"/>
                </a:solidFill>
              </a:rPr>
              <a:t>colour</a:t>
            </a:r>
            <a:r>
              <a:rPr lang="en-US" sz="2600" dirty="0" smtClean="0">
                <a:solidFill>
                  <a:schemeClr val="tx2"/>
                </a:solidFill>
              </a:rPr>
              <a:t> is a diabolic die."  </a:t>
            </a:r>
          </a:p>
          <a:p>
            <a:pPr lvl="2">
              <a:buNone/>
            </a:pPr>
            <a:r>
              <a:rPr lang="en-US" sz="2600" dirty="0" smtClean="0">
                <a:solidFill>
                  <a:schemeClr val="tx2"/>
                </a:solidFill>
              </a:rPr>
              <a:t>Remember, Christians, Negros, black as Cain,  </a:t>
            </a:r>
          </a:p>
          <a:p>
            <a:pPr lvl="2">
              <a:buNone/>
            </a:pPr>
            <a:r>
              <a:rPr lang="en-US" sz="2600" dirty="0" smtClean="0">
                <a:solidFill>
                  <a:schemeClr val="tx2"/>
                </a:solidFill>
              </a:rPr>
              <a:t>May be </a:t>
            </a:r>
            <a:r>
              <a:rPr lang="en-US" sz="2600" dirty="0" err="1" smtClean="0">
                <a:solidFill>
                  <a:schemeClr val="tx2"/>
                </a:solidFill>
              </a:rPr>
              <a:t>refin'd</a:t>
            </a:r>
            <a:r>
              <a:rPr lang="en-US" sz="2600" dirty="0" smtClean="0">
                <a:solidFill>
                  <a:schemeClr val="tx2"/>
                </a:solidFill>
              </a:rPr>
              <a:t> and join </a:t>
            </a:r>
            <a:r>
              <a:rPr lang="en-US" sz="2600" dirty="0" err="1" smtClean="0">
                <a:solidFill>
                  <a:schemeClr val="tx2"/>
                </a:solidFill>
              </a:rPr>
              <a:t>th</a:t>
            </a:r>
            <a:r>
              <a:rPr lang="en-US" sz="2600" dirty="0" smtClean="0">
                <a:solidFill>
                  <a:schemeClr val="tx2"/>
                </a:solidFill>
              </a:rPr>
              <a:t>’ angelic train. </a:t>
            </a:r>
          </a:p>
          <a:p>
            <a:pPr>
              <a:buNone/>
            </a:pPr>
            <a:endParaRPr lang="en-US" dirty="0" smtClean="0"/>
          </a:p>
          <a:p>
            <a:pPr>
              <a:buNone/>
            </a:pPr>
            <a:endParaRPr lang="en-US" dirty="0" smtClean="0"/>
          </a:p>
          <a:p>
            <a:endParaRPr lang="en-US" dirty="0"/>
          </a:p>
        </p:txBody>
      </p:sp>
      <p:sp>
        <p:nvSpPr>
          <p:cNvPr id="3" name="Title 2"/>
          <p:cNvSpPr>
            <a:spLocks noGrp="1"/>
          </p:cNvSpPr>
          <p:nvPr>
            <p:ph type="title"/>
          </p:nvPr>
        </p:nvSpPr>
        <p:spPr/>
        <p:txBody>
          <a:bodyPr/>
          <a:lstStyle/>
          <a:p>
            <a:r>
              <a:rPr lang="en-US" dirty="0" smtClean="0"/>
              <a:t>Significance of Title</a:t>
            </a:r>
            <a:endParaRPr lang="en-US" dirty="0"/>
          </a:p>
        </p:txBody>
      </p:sp>
    </p:spTree>
  </p:cSld>
  <p:clrMapOvr>
    <a:masterClrMapping/>
  </p:clrMapOvr>
  <mc:AlternateContent>
    <mc:Choice xmlns:mp="http://schemas.microsoft.com/office/mac/powerpoint/2008/main" Requires="mp">
      <mc:AlternateContent>
        <mc:Choice Requires="mp">
          <mp:transition spd="slow">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Choice>
    <mc:Fallback>
      <mc:AlternateContent>
        <mc:Choice Requires="mp">
          <p:transition spd="slow">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lvl="2" indent="-274320">
              <a:spcBef>
                <a:spcPts val="600"/>
              </a:spcBef>
              <a:buClr>
                <a:schemeClr val="accent2"/>
              </a:buClr>
            </a:pPr>
            <a:r>
              <a:rPr lang="en-US" sz="2200" dirty="0" smtClean="0"/>
              <a:t>“On Being Brought From Africa to America”</a:t>
            </a:r>
            <a:endParaRPr lang="en-US" sz="2200" dirty="0" smtClean="0">
              <a:solidFill>
                <a:schemeClr val="tx2"/>
              </a:solidFill>
            </a:endParaRPr>
          </a:p>
          <a:p>
            <a:pPr lvl="2">
              <a:buNone/>
            </a:pPr>
            <a:endParaRPr lang="en-US" sz="2200" dirty="0" smtClean="0">
              <a:solidFill>
                <a:schemeClr val="tx2"/>
              </a:solidFill>
            </a:endParaRPr>
          </a:p>
          <a:p>
            <a:pPr lvl="2">
              <a:buNone/>
            </a:pPr>
            <a:r>
              <a:rPr lang="en-US" sz="2200" dirty="0" smtClean="0">
                <a:solidFill>
                  <a:schemeClr val="tx2"/>
                </a:solidFill>
              </a:rPr>
              <a:t>‘</a:t>
            </a:r>
            <a:r>
              <a:rPr lang="en-US" sz="2200" dirty="0" err="1" smtClean="0">
                <a:solidFill>
                  <a:schemeClr val="tx2"/>
                </a:solidFill>
              </a:rPr>
              <a:t>Twas</a:t>
            </a:r>
            <a:r>
              <a:rPr lang="en-US" sz="2200" dirty="0" smtClean="0">
                <a:solidFill>
                  <a:schemeClr val="tx2"/>
                </a:solidFill>
              </a:rPr>
              <a:t> mercy brought me from my Pagan land, </a:t>
            </a:r>
          </a:p>
          <a:p>
            <a:pPr lvl="2">
              <a:buNone/>
            </a:pPr>
            <a:r>
              <a:rPr lang="en-US" sz="2200" dirty="0" smtClean="0">
                <a:solidFill>
                  <a:schemeClr val="tx2"/>
                </a:solidFill>
              </a:rPr>
              <a:t>Taught my benighted soul to understand </a:t>
            </a:r>
          </a:p>
          <a:p>
            <a:pPr lvl="2">
              <a:buNone/>
            </a:pPr>
            <a:r>
              <a:rPr lang="en-US" sz="2200" dirty="0" smtClean="0">
                <a:solidFill>
                  <a:schemeClr val="tx2"/>
                </a:solidFill>
              </a:rPr>
              <a:t>That there's a God, that there's a </a:t>
            </a:r>
            <a:r>
              <a:rPr lang="en-US" sz="2200" dirty="0" err="1" smtClean="0">
                <a:solidFill>
                  <a:schemeClr val="tx2"/>
                </a:solidFill>
              </a:rPr>
              <a:t>Saviour</a:t>
            </a:r>
            <a:r>
              <a:rPr lang="en-US" sz="2200" dirty="0" smtClean="0">
                <a:solidFill>
                  <a:schemeClr val="tx2"/>
                </a:solidFill>
              </a:rPr>
              <a:t> too: </a:t>
            </a:r>
          </a:p>
          <a:p>
            <a:pPr lvl="2">
              <a:buNone/>
            </a:pPr>
            <a:r>
              <a:rPr lang="en-US" sz="2200" dirty="0" smtClean="0">
                <a:solidFill>
                  <a:schemeClr val="tx2"/>
                </a:solidFill>
              </a:rPr>
              <a:t>Once I redemption neither sought nor knew. </a:t>
            </a:r>
          </a:p>
          <a:p>
            <a:pPr lvl="2">
              <a:buNone/>
            </a:pPr>
            <a:r>
              <a:rPr lang="en-US" sz="2200" dirty="0" smtClean="0">
                <a:solidFill>
                  <a:schemeClr val="tx2"/>
                </a:solidFill>
              </a:rPr>
              <a:t>Some view our sable race with scornful eye,  </a:t>
            </a:r>
          </a:p>
          <a:p>
            <a:pPr lvl="2">
              <a:buNone/>
            </a:pPr>
            <a:r>
              <a:rPr lang="en-US" sz="2200" dirty="0" smtClean="0">
                <a:solidFill>
                  <a:schemeClr val="tx2"/>
                </a:solidFill>
              </a:rPr>
              <a:t>"Their </a:t>
            </a:r>
            <a:r>
              <a:rPr lang="en-US" sz="2200" dirty="0" err="1" smtClean="0">
                <a:solidFill>
                  <a:schemeClr val="tx2"/>
                </a:solidFill>
              </a:rPr>
              <a:t>colour</a:t>
            </a:r>
            <a:r>
              <a:rPr lang="en-US" sz="2200" dirty="0" smtClean="0">
                <a:solidFill>
                  <a:schemeClr val="tx2"/>
                </a:solidFill>
              </a:rPr>
              <a:t> is a diabolic die."  </a:t>
            </a:r>
          </a:p>
          <a:p>
            <a:pPr lvl="2">
              <a:buNone/>
            </a:pPr>
            <a:r>
              <a:rPr lang="en-US" sz="2200" dirty="0" smtClean="0"/>
              <a:t>Remember, Christians, Negros, black as Cain,  </a:t>
            </a:r>
          </a:p>
          <a:p>
            <a:pPr lvl="2">
              <a:buNone/>
            </a:pPr>
            <a:r>
              <a:rPr lang="en-US" sz="2200" dirty="0" smtClean="0"/>
              <a:t>May be </a:t>
            </a:r>
            <a:r>
              <a:rPr lang="en-US" sz="2200" dirty="0" err="1" smtClean="0"/>
              <a:t>refin'd</a:t>
            </a:r>
            <a:r>
              <a:rPr lang="en-US" sz="2200" dirty="0" smtClean="0"/>
              <a:t> and join </a:t>
            </a:r>
            <a:r>
              <a:rPr lang="en-US" sz="2200" dirty="0" err="1" smtClean="0"/>
              <a:t>th</a:t>
            </a:r>
            <a:r>
              <a:rPr lang="en-US" sz="2200" dirty="0" smtClean="0"/>
              <a:t>’ angelic train.</a:t>
            </a:r>
          </a:p>
          <a:p>
            <a:pPr lvl="2">
              <a:buNone/>
            </a:pPr>
            <a:endParaRPr lang="en-US" sz="2200" dirty="0" smtClean="0">
              <a:solidFill>
                <a:schemeClr val="tx2"/>
              </a:solidFill>
            </a:endParaRPr>
          </a:p>
          <a:p>
            <a:endParaRPr lang="en-US" sz="2200" dirty="0"/>
          </a:p>
        </p:txBody>
      </p:sp>
      <p:sp>
        <p:nvSpPr>
          <p:cNvPr id="3" name="Title 2"/>
          <p:cNvSpPr>
            <a:spLocks noGrp="1"/>
          </p:cNvSpPr>
          <p:nvPr>
            <p:ph type="title"/>
          </p:nvPr>
        </p:nvSpPr>
        <p:spPr/>
        <p:txBody>
          <a:bodyPr/>
          <a:lstStyle/>
          <a:p>
            <a:pPr algn="ctr"/>
            <a:r>
              <a:rPr lang="en-US" dirty="0" smtClean="0"/>
              <a:t>Interpret Wheatley’s last line.</a:t>
            </a:r>
            <a:endParaRPr lang="en-US" dirty="0"/>
          </a:p>
        </p:txBody>
      </p:sp>
    </p:spTree>
  </p:cSld>
  <p:clrMapOvr>
    <a:masterClrMapping/>
  </p:clrMapOvr>
  <mc:AlternateContent>
    <mc:Choice xmlns:mp="http://schemas.microsoft.com/office/mac/powerpoint/2008/main" Requires="mp">
      <mc:AlternateContent>
        <mc:Choice Requires="mp">
          <mp:transition spd="slow">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Choice>
    <mc:Fallback>
      <mc:AlternateContent>
        <mc:Choice Requires="mp">
          <p:transition spd="slow">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buFont typeface="+mj-lt"/>
              <a:buAutoNum type="arabicPeriod"/>
            </a:pPr>
            <a:r>
              <a:rPr lang="en-US" sz="3200" dirty="0" smtClean="0"/>
              <a:t>Savages need to be saved (the White Man’s Burden).</a:t>
            </a:r>
          </a:p>
          <a:p>
            <a:pPr marL="514350" indent="-514350">
              <a:buFont typeface="+mj-lt"/>
              <a:buAutoNum type="arabicPeriod"/>
            </a:pPr>
            <a:r>
              <a:rPr lang="en-US" sz="3200" dirty="0" smtClean="0"/>
              <a:t>Africa represents the economic prospects of free slave labor and ivory.</a:t>
            </a:r>
          </a:p>
          <a:p>
            <a:pPr marL="514350" indent="-514350">
              <a:buFont typeface="+mj-lt"/>
              <a:buAutoNum type="arabicPeriod"/>
            </a:pPr>
            <a:r>
              <a:rPr lang="en-US" sz="3200" dirty="0" smtClean="0"/>
              <a:t>Africa represents the opportunity for adventure and self-exploration.</a:t>
            </a:r>
            <a:endParaRPr lang="en-US" sz="3200" dirty="0"/>
          </a:p>
        </p:txBody>
      </p:sp>
      <p:sp>
        <p:nvSpPr>
          <p:cNvPr id="3" name="Title 2"/>
          <p:cNvSpPr>
            <a:spLocks noGrp="1"/>
          </p:cNvSpPr>
          <p:nvPr>
            <p:ph type="title"/>
          </p:nvPr>
        </p:nvSpPr>
        <p:spPr/>
        <p:txBody>
          <a:bodyPr/>
          <a:lstStyle/>
          <a:p>
            <a:r>
              <a:rPr lang="en-US" dirty="0" smtClean="0"/>
              <a:t>Three Views of Africa</a:t>
            </a:r>
            <a:endParaRPr lang="en-US" dirty="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prevalent feeling among Europeans of the 1890s was that the African peoples required introduction to European culture and technology in order to become more evolved.</a:t>
            </a:r>
          </a:p>
          <a:p>
            <a:r>
              <a:rPr lang="en-US" dirty="0" smtClean="0"/>
              <a:t>The responsibility for that introduction, known as the "white man's burden," gave rise to a fervor to bring Christianity and commerce to Africa. </a:t>
            </a:r>
          </a:p>
          <a:p>
            <a:r>
              <a:rPr lang="en-US" dirty="0" smtClean="0"/>
              <a:t>What the Europeans took out of Africa in return were huge quantities of ivory. </a:t>
            </a:r>
            <a:endParaRPr lang="en-US" dirty="0"/>
          </a:p>
        </p:txBody>
      </p:sp>
      <p:sp>
        <p:nvSpPr>
          <p:cNvPr id="3" name="Title 2"/>
          <p:cNvSpPr>
            <a:spLocks noGrp="1"/>
          </p:cNvSpPr>
          <p:nvPr>
            <p:ph type="title"/>
          </p:nvPr>
        </p:nvSpPr>
        <p:spPr/>
        <p:txBody>
          <a:bodyPr/>
          <a:lstStyle/>
          <a:p>
            <a:r>
              <a:rPr lang="en-US" dirty="0" smtClean="0"/>
              <a:t>The White Man’s Burden</a:t>
            </a:r>
            <a:endParaRPr lang="en-US" dirty="0"/>
          </a:p>
        </p:txBody>
      </p:sp>
    </p:spTree>
  </p:cSld>
  <p:clrMapOvr>
    <a:masterClrMapping/>
  </p:clrMapOvr>
  <mc:AlternateContent>
    <mc:Choice xmlns:mp="http://schemas.microsoft.com/office/mac/powerpoint/2008/main" Requires="mp">
      <mc:AlternateContent>
        <mc:Choice Requires="mp">
          <mp:transition spd="slow">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Choice>
    <mc:Fallback>
      <mc:AlternateContent>
        <mc:Choice Requires="mp">
          <p:transition spd="slow">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514350" indent="-514350">
              <a:buFont typeface="+mj-lt"/>
              <a:buAutoNum type="arabicPeriod"/>
            </a:pPr>
            <a:r>
              <a:rPr lang="en-US" dirty="0" smtClean="0"/>
              <a:t>Light vs. Dark</a:t>
            </a:r>
          </a:p>
          <a:p>
            <a:pPr marL="514350" indent="-514350">
              <a:buFont typeface="+mj-lt"/>
              <a:buAutoNum type="arabicPeriod"/>
            </a:pPr>
            <a:r>
              <a:rPr lang="en-US" dirty="0" smtClean="0"/>
              <a:t>Women</a:t>
            </a:r>
          </a:p>
          <a:p>
            <a:pPr marL="514350" indent="-514350">
              <a:buFont typeface="+mj-lt"/>
              <a:buAutoNum type="arabicPeriod"/>
            </a:pPr>
            <a:r>
              <a:rPr lang="en-US" dirty="0" smtClean="0"/>
              <a:t>Civilization vs. Savagery</a:t>
            </a:r>
          </a:p>
          <a:p>
            <a:pPr marL="514350" indent="-514350">
              <a:buFont typeface="+mj-lt"/>
              <a:buAutoNum type="arabicPeriod"/>
            </a:pPr>
            <a:r>
              <a:rPr lang="en-US" dirty="0" smtClean="0"/>
              <a:t>Outer vs. Inner</a:t>
            </a:r>
          </a:p>
          <a:p>
            <a:pPr marL="514350" indent="-514350">
              <a:buFont typeface="+mj-lt"/>
              <a:buAutoNum type="arabicPeriod"/>
            </a:pPr>
            <a:r>
              <a:rPr lang="en-US" dirty="0" smtClean="0"/>
              <a:t>Fog</a:t>
            </a:r>
          </a:p>
          <a:p>
            <a:pPr marL="514350" indent="-514350">
              <a:buFont typeface="+mj-lt"/>
              <a:buAutoNum type="arabicPeriod"/>
            </a:pPr>
            <a:r>
              <a:rPr lang="en-US" dirty="0" smtClean="0"/>
              <a:t>Death</a:t>
            </a:r>
          </a:p>
          <a:p>
            <a:pPr marL="514350" indent="-514350">
              <a:buFont typeface="+mj-lt"/>
              <a:buAutoNum type="arabicPeriod"/>
            </a:pPr>
            <a:r>
              <a:rPr lang="en-US" dirty="0" smtClean="0"/>
              <a:t>River</a:t>
            </a:r>
          </a:p>
          <a:p>
            <a:pPr marL="514350" indent="-514350">
              <a:buFont typeface="+mj-lt"/>
              <a:buAutoNum type="arabicPeriod"/>
            </a:pPr>
            <a:r>
              <a:rPr lang="en-US" dirty="0" smtClean="0"/>
              <a:t>The jungle</a:t>
            </a:r>
          </a:p>
          <a:p>
            <a:pPr marL="514350" indent="-514350">
              <a:buFont typeface="+mj-lt"/>
              <a:buAutoNum type="arabicPeriod"/>
            </a:pPr>
            <a:r>
              <a:rPr lang="en-US" dirty="0" smtClean="0"/>
              <a:t>Ivory</a:t>
            </a:r>
          </a:p>
          <a:p>
            <a:pPr marL="514350" indent="-514350">
              <a:buFont typeface="+mj-lt"/>
              <a:buAutoNum type="arabicPeriod"/>
            </a:pPr>
            <a:r>
              <a:rPr lang="en-US" dirty="0" smtClean="0"/>
              <a:t>Colors</a:t>
            </a:r>
            <a:endParaRPr lang="en-US" dirty="0"/>
          </a:p>
        </p:txBody>
      </p:sp>
      <p:sp>
        <p:nvSpPr>
          <p:cNvPr id="3" name="Title 2"/>
          <p:cNvSpPr>
            <a:spLocks noGrp="1"/>
          </p:cNvSpPr>
          <p:nvPr>
            <p:ph type="title"/>
          </p:nvPr>
        </p:nvSpPr>
        <p:spPr/>
        <p:txBody>
          <a:bodyPr/>
          <a:lstStyle/>
          <a:p>
            <a:r>
              <a:rPr lang="en-US" dirty="0" smtClean="0"/>
              <a:t>Symbols, Motifs, Themes in </a:t>
            </a:r>
            <a:r>
              <a:rPr lang="en-US" i="1" dirty="0" smtClean="0"/>
              <a:t>HOD</a:t>
            </a:r>
            <a:endParaRPr lang="en-US" dirty="0"/>
          </a:p>
        </p:txBody>
      </p:sp>
    </p:spTree>
  </p:cSld>
  <p:clrMapOvr>
    <a:masterClrMapping/>
  </p:clrMapOvr>
  <mc:AlternateContent>
    <mc:Choice xmlns:mp="http://schemas.microsoft.com/office/mac/powerpoint/2008/main" Requires="mp">
      <mc:AlternateContent>
        <mc:Choice Requires="mp">
          <mp:transition spd="slow">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Choice>
    <mc:Fallback>
      <mc:AlternateContent>
        <mc:Choice Requires="mp">
          <p:transition spd="slow">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sz="3600" dirty="0" smtClean="0"/>
              <a:t>“My task which I am trying to achieve is, by the power of the written word, to make you hear, to make you feel – it is, before all, to make you </a:t>
            </a:r>
            <a:r>
              <a:rPr lang="en-US" sz="3600" i="1" dirty="0" smtClean="0"/>
              <a:t>see</a:t>
            </a:r>
            <a:r>
              <a:rPr lang="en-US" sz="3600" dirty="0" smtClean="0"/>
              <a:t>. </a:t>
            </a:r>
          </a:p>
          <a:p>
            <a:pPr algn="ctr">
              <a:buNone/>
            </a:pPr>
            <a:r>
              <a:rPr lang="en-US" sz="3600" dirty="0" smtClean="0"/>
              <a:t>–Joseph Conrad</a:t>
            </a:r>
          </a:p>
        </p:txBody>
      </p:sp>
      <p:sp>
        <p:nvSpPr>
          <p:cNvPr id="3" name="Title 2"/>
          <p:cNvSpPr>
            <a:spLocks noGrp="1"/>
          </p:cNvSpPr>
          <p:nvPr>
            <p:ph type="title"/>
          </p:nvPr>
        </p:nvSpPr>
        <p:spPr/>
        <p:txBody>
          <a:bodyPr/>
          <a:lstStyle/>
          <a:p>
            <a:endParaRPr lang="en-US"/>
          </a:p>
        </p:txBody>
      </p:sp>
    </p:spTree>
  </p:cSld>
  <p:clrMapOvr>
    <a:masterClrMapping/>
  </p:clrMapOvr>
  <mc:AlternateContent>
    <mc:Choice xmlns:mp="http://schemas.microsoft.com/office/mac/powerpoint/2008/main" Requires="mp">
      <mc:AlternateContent>
        <mc:Choice Requires="mp">
          <mp:transition spd="slow">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Choice>
    <mc:Fallback>
      <mc:AlternateContent>
        <mc:Choice Requires="mp">
          <p:transition spd="slow">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buFont typeface="+mj-lt"/>
              <a:buAutoNum type="arabicPeriod"/>
            </a:pPr>
            <a:r>
              <a:rPr lang="en-US" sz="3200" dirty="0" err="1" smtClean="0"/>
              <a:t>Clotho</a:t>
            </a:r>
            <a:r>
              <a:rPr lang="en-US" sz="3200" dirty="0" smtClean="0"/>
              <a:t>: spinner of the thread of life</a:t>
            </a:r>
          </a:p>
          <a:p>
            <a:pPr marL="880110" lvl="1" indent="-514350"/>
            <a:r>
              <a:rPr lang="en-US" sz="3200" dirty="0" smtClean="0"/>
              <a:t>Things that are</a:t>
            </a:r>
          </a:p>
          <a:p>
            <a:pPr marL="514350" indent="-514350">
              <a:buFont typeface="+mj-lt"/>
              <a:buAutoNum type="arabicPeriod"/>
            </a:pPr>
            <a:r>
              <a:rPr lang="en-US" sz="3200" dirty="0" err="1" smtClean="0"/>
              <a:t>Lachesis</a:t>
            </a:r>
            <a:r>
              <a:rPr lang="en-US" sz="3200" dirty="0" smtClean="0"/>
              <a:t>: measurer of the thread of life</a:t>
            </a:r>
          </a:p>
          <a:p>
            <a:pPr marL="880110" lvl="1" indent="-514350"/>
            <a:r>
              <a:rPr lang="en-US" sz="3200" dirty="0" smtClean="0"/>
              <a:t>Things that were</a:t>
            </a:r>
          </a:p>
          <a:p>
            <a:pPr marL="514350" indent="-514350">
              <a:buFont typeface="+mj-lt"/>
              <a:buAutoNum type="arabicPeriod"/>
            </a:pPr>
            <a:r>
              <a:rPr lang="en-US" sz="3200" dirty="0" err="1" smtClean="0"/>
              <a:t>Atropos</a:t>
            </a:r>
            <a:r>
              <a:rPr lang="en-US" sz="3200" dirty="0" smtClean="0"/>
              <a:t>: cutter of the thread of life (death)</a:t>
            </a:r>
          </a:p>
          <a:p>
            <a:pPr marL="880110" lvl="1" indent="-514350"/>
            <a:r>
              <a:rPr lang="en-US" sz="3200" dirty="0" smtClean="0"/>
              <a:t>Things that are to be</a:t>
            </a:r>
            <a:endParaRPr lang="en-US" sz="3200" dirty="0"/>
          </a:p>
        </p:txBody>
      </p:sp>
      <p:sp>
        <p:nvSpPr>
          <p:cNvPr id="3" name="Title 2"/>
          <p:cNvSpPr>
            <a:spLocks noGrp="1"/>
          </p:cNvSpPr>
          <p:nvPr>
            <p:ph type="title"/>
          </p:nvPr>
        </p:nvSpPr>
        <p:spPr/>
        <p:txBody>
          <a:bodyPr/>
          <a:lstStyle/>
          <a:p>
            <a:r>
              <a:rPr lang="en-US" dirty="0" smtClean="0"/>
              <a:t>The Fates (</a:t>
            </a:r>
            <a:r>
              <a:rPr lang="en-US" dirty="0" err="1" smtClean="0"/>
              <a:t>Moirai</a:t>
            </a:r>
            <a:r>
              <a:rPr lang="en-US" dirty="0" smtClean="0"/>
              <a:t>)</a:t>
            </a:r>
            <a:endParaRPr lang="en-US"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expectation by </a:t>
            </a:r>
            <a:r>
              <a:rPr lang="en-US" b="1" dirty="0" smtClean="0"/>
              <a:t>Monday, 10/28 </a:t>
            </a:r>
            <a:r>
              <a:rPr lang="en-US" dirty="0" smtClean="0"/>
              <a:t>is:</a:t>
            </a:r>
          </a:p>
          <a:p>
            <a:pPr lvl="1"/>
            <a:r>
              <a:rPr lang="en-US" dirty="0" smtClean="0"/>
              <a:t>You will have completed reading </a:t>
            </a:r>
            <a:r>
              <a:rPr lang="en-US" i="1" dirty="0" smtClean="0"/>
              <a:t>Heart of Darkness</a:t>
            </a:r>
            <a:r>
              <a:rPr lang="en-US" dirty="0" smtClean="0"/>
              <a:t>.</a:t>
            </a:r>
          </a:p>
          <a:p>
            <a:pPr lvl="1"/>
            <a:r>
              <a:rPr lang="en-US" dirty="0" smtClean="0"/>
              <a:t>You will have taken notes on your assigned symbol, theme, or motif.  This can be done in multiple forms:</a:t>
            </a:r>
          </a:p>
          <a:p>
            <a:pPr lvl="2"/>
            <a:r>
              <a:rPr lang="en-US" dirty="0" smtClean="0"/>
              <a:t>Post-It Notes</a:t>
            </a:r>
          </a:p>
          <a:p>
            <a:pPr lvl="2"/>
            <a:r>
              <a:rPr lang="en-US" dirty="0" smtClean="0"/>
              <a:t>Annotations on the page (if paperback)</a:t>
            </a:r>
          </a:p>
          <a:p>
            <a:pPr lvl="2"/>
            <a:r>
              <a:rPr lang="en-US" dirty="0" smtClean="0"/>
              <a:t>Log/Chart of annotations on a separate sheet</a:t>
            </a:r>
          </a:p>
          <a:p>
            <a:pPr lvl="1"/>
            <a:r>
              <a:rPr lang="en-US" dirty="0" smtClean="0"/>
              <a:t>You will bring your book and your symbol/theme/motif notes with you to class.</a:t>
            </a:r>
          </a:p>
        </p:txBody>
      </p:sp>
      <p:sp>
        <p:nvSpPr>
          <p:cNvPr id="3" name="Title 2"/>
          <p:cNvSpPr>
            <a:spLocks noGrp="1"/>
          </p:cNvSpPr>
          <p:nvPr>
            <p:ph type="title"/>
          </p:nvPr>
        </p:nvSpPr>
        <p:spPr/>
        <p:txBody>
          <a:bodyPr/>
          <a:lstStyle/>
          <a:p>
            <a:r>
              <a:rPr lang="en-US" i="1" dirty="0" smtClean="0"/>
              <a:t>Heart of Darkness</a:t>
            </a:r>
            <a:endParaRPr lang="en-US" i="1" dirty="0"/>
          </a:p>
        </p:txBody>
      </p:sp>
    </p:spTree>
  </p:cSld>
  <p:clrMapOvr>
    <a:masterClrMapping/>
  </p:clrMapOvr>
  <mc:AlternateContent>
    <mc:Choice xmlns:mp="http://schemas.microsoft.com/office/mac/powerpoint/2008/main" Requires="mp">
      <mc:AlternateContent>
        <mc:Choice Requires="mp">
          <mp:transition spd="slow">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Choice>
    <mc:Fallback>
      <mc:AlternateContent>
        <mc:Choice Requires="mp">
          <p:transition spd="slow">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Leopold II described his motives to the rest of Europe as springing from a desire to end slavery in the Congo and civilize the natives, but his actual desires were for material gain. </a:t>
            </a:r>
          </a:p>
          <a:p>
            <a:r>
              <a:rPr lang="en-US" dirty="0" smtClean="0"/>
              <a:t>In </a:t>
            </a:r>
            <a:r>
              <a:rPr lang="en-US" i="1" dirty="0" smtClean="0"/>
              <a:t>Heart of Darkness, </a:t>
            </a:r>
            <a:r>
              <a:rPr lang="en-US" dirty="0" smtClean="0"/>
              <a:t>Conrad refers to the International Society for the Suppression of Savage Customs. </a:t>
            </a:r>
          </a:p>
          <a:p>
            <a:r>
              <a:rPr lang="en-US" dirty="0" smtClean="0"/>
              <a:t>Leopold II, who was to be sole ruler of this land, never set foot in the Congo Free State. Instead, he formed a company, called simply the Company </a:t>
            </a:r>
            <a:r>
              <a:rPr lang="en-US" i="1" dirty="0" smtClean="0"/>
              <a:t>in Heart of Darkness</a:t>
            </a:r>
            <a:r>
              <a:rPr lang="en-US" dirty="0" smtClean="0"/>
              <a:t>, which ran the country for him. </a:t>
            </a:r>
            <a:endParaRPr lang="en-US" dirty="0"/>
          </a:p>
        </p:txBody>
      </p:sp>
      <p:sp>
        <p:nvSpPr>
          <p:cNvPr id="3" name="Title 2"/>
          <p:cNvSpPr>
            <a:spLocks noGrp="1"/>
          </p:cNvSpPr>
          <p:nvPr>
            <p:ph type="title"/>
          </p:nvPr>
        </p:nvSpPr>
        <p:spPr/>
        <p:txBody>
          <a:bodyPr/>
          <a:lstStyle/>
          <a:p>
            <a:r>
              <a:rPr lang="en-US" dirty="0" smtClean="0"/>
              <a:t>King Leopold II</a:t>
            </a:r>
            <a:endParaRPr lang="en-US" dirty="0"/>
          </a:p>
        </p:txBody>
      </p:sp>
    </p:spTree>
  </p:cSld>
  <p:clrMapOvr>
    <a:masterClrMapping/>
  </p:clrMapOvr>
  <mc:AlternateContent>
    <mc:Choice xmlns:mp="http://schemas.microsoft.com/office/mac/powerpoint/2008/main" Requires="mp">
      <mc:AlternateContent>
        <mc:Choice Requires="mp">
          <mp:transition spd="slow">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Choice>
    <mc:Fallback>
      <mc:AlternateContent>
        <mc:Choice Requires="mp">
          <p:transition spd="slow">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 God has not been preparing the English speaking and Teutonic peoples for a thousand years for nothing but vain and idle self-contemplation and self-admiration. No! He has made us adept in government that we may administer government among savage and servile peoples. </a:t>
            </a:r>
          </a:p>
          <a:p>
            <a:r>
              <a:rPr lang="en-US" b="1" dirty="0" smtClean="0"/>
              <a:t>Albert </a:t>
            </a:r>
            <a:r>
              <a:rPr lang="en-US" b="1" dirty="0" err="1" smtClean="0"/>
              <a:t>Beveridge</a:t>
            </a:r>
            <a:r>
              <a:rPr lang="en-US" b="1" dirty="0" smtClean="0"/>
              <a:t> (1903) </a:t>
            </a:r>
            <a:endParaRPr lang="en-US" dirty="0"/>
          </a:p>
        </p:txBody>
      </p:sp>
      <p:sp>
        <p:nvSpPr>
          <p:cNvPr id="3" name="Title 2"/>
          <p:cNvSpPr>
            <a:spLocks noGrp="1"/>
          </p:cNvSpPr>
          <p:nvPr>
            <p:ph type="title"/>
          </p:nvPr>
        </p:nvSpPr>
        <p:spPr/>
        <p:txBody>
          <a:bodyPr/>
          <a:lstStyle/>
          <a:p>
            <a:r>
              <a:rPr lang="en-US" dirty="0" smtClean="0"/>
              <a:t>The White Man’s Burden</a:t>
            </a:r>
            <a:endParaRPr lang="en-US" dirty="0"/>
          </a:p>
        </p:txBody>
      </p:sp>
    </p:spTree>
  </p:cSld>
  <p:clrMapOvr>
    <a:masterClrMapping/>
  </p:clrMapOvr>
  <mc:AlternateContent>
    <mc:Choice xmlns:mp="http://schemas.microsoft.com/office/mac/powerpoint/2008/main" Requires="mp">
      <mc:AlternateContent>
        <mc:Choice Requires="mp">
          <mp:transition spd="slow">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Choice>
    <mc:Fallback>
      <mc:AlternateContent>
        <mc:Choice Requires="mp">
          <p:transition spd="slow">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r>
              <a:rPr lang="en-US" dirty="0" smtClean="0"/>
              <a:t> a belief, popular in the late Victorian era in England, America, and elsewhere, which states that the strongest or fittest should survive and flourish in society, while the weak and unfit should be allowed to die. </a:t>
            </a:r>
          </a:p>
          <a:p>
            <a:r>
              <a:rPr lang="en-US" dirty="0" smtClean="0"/>
              <a:t>Promoted by Herbert Spencer, whose ethical philosophies always held an elitist view and received a boost from the application of Darwinian ideas such as adaptation and natural selection. </a:t>
            </a:r>
            <a:endParaRPr lang="en-US" dirty="0"/>
          </a:p>
        </p:txBody>
      </p:sp>
      <p:sp>
        <p:nvSpPr>
          <p:cNvPr id="3" name="Title 2"/>
          <p:cNvSpPr>
            <a:spLocks noGrp="1"/>
          </p:cNvSpPr>
          <p:nvPr>
            <p:ph type="title"/>
          </p:nvPr>
        </p:nvSpPr>
        <p:spPr/>
        <p:txBody>
          <a:bodyPr/>
          <a:lstStyle/>
          <a:p>
            <a:r>
              <a:rPr lang="en-US" dirty="0" smtClean="0"/>
              <a:t>Social Darwinism</a:t>
            </a:r>
            <a:endParaRPr lang="en-US" dirty="0"/>
          </a:p>
        </p:txBody>
      </p:sp>
    </p:spTree>
  </p:cSld>
  <p:clrMapOvr>
    <a:masterClrMapping/>
  </p:clrMapOvr>
  <mc:AlternateContent>
    <mc:Choice xmlns:mp="http://schemas.microsoft.com/office/mac/powerpoint/2008/main" Requires="mp">
      <mc:AlternateContent>
        <mc:Choice Requires="mp">
          <mp:transition spd="slow">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Choice>
    <mc:Fallback>
      <mc:AlternateContent>
        <mc:Choice Requires="mp">
          <p:transition spd="slow">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endParaRPr lang="en-US" dirty="0" smtClean="0"/>
          </a:p>
          <a:p>
            <a:r>
              <a:rPr lang="en-US" dirty="0" smtClean="0"/>
              <a:t> Herbert Spencer, the father of Social Darwinism as an ethical theory, was thinking in terms of elitist, "might makes right" sorts of views long before Darwin published his theory. However, Spencer quickly adapted Darwinian ideas to his own ethical theories.</a:t>
            </a:r>
          </a:p>
          <a:p>
            <a:r>
              <a:rPr lang="en-US" dirty="0" smtClean="0"/>
              <a:t> Not only was survival of the fittest natural, but </a:t>
            </a:r>
            <a:r>
              <a:rPr lang="en-US" b="1" dirty="0" smtClean="0"/>
              <a:t>it was also morally correct</a:t>
            </a:r>
            <a:r>
              <a:rPr lang="en-US" dirty="0" smtClean="0"/>
              <a:t>. Indeed, some extreme Social Darwinists argued that it was morally incorrect to assist those weaker than oneself, since that would be promoting the survival and possible reproduction of someone who was fundamentally unfit.  </a:t>
            </a:r>
            <a:endParaRPr lang="en-US" dirty="0"/>
          </a:p>
        </p:txBody>
      </p:sp>
      <p:sp>
        <p:nvSpPr>
          <p:cNvPr id="3" name="Title 2"/>
          <p:cNvSpPr>
            <a:spLocks noGrp="1"/>
          </p:cNvSpPr>
          <p:nvPr>
            <p:ph type="title"/>
          </p:nvPr>
        </p:nvSpPr>
        <p:spPr/>
        <p:txBody>
          <a:bodyPr/>
          <a:lstStyle/>
          <a:p>
            <a:r>
              <a:rPr lang="en-US" dirty="0" smtClean="0"/>
              <a:t>Social Darwinism</a:t>
            </a:r>
            <a:endParaRPr lang="en-US" dirty="0"/>
          </a:p>
        </p:txBody>
      </p:sp>
    </p:spTree>
  </p:cSld>
  <p:clrMapOvr>
    <a:masterClrMapping/>
  </p:clrMapOvr>
  <mc:AlternateContent>
    <mc:Choice xmlns:mp="http://schemas.microsoft.com/office/mac/powerpoint/2008/main" Requires="mp">
      <mc:AlternateContent>
        <mc:Choice Requires="mp">
          <mp:transition spd="slow">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Choice>
    <mc:Fallback>
      <mc:AlternateContent>
        <mc:Choice Requires="mp">
          <p:transition spd="slow">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stream of consciousness and internal monologue emphasized a shift in focus from the external world to the interior world. </a:t>
            </a:r>
          </a:p>
          <a:p>
            <a:r>
              <a:rPr lang="en-US" dirty="0" smtClean="0"/>
              <a:t>Dreams, thoughts, and explanations of a character’s mental process replaced lengthy descriptions of external objects. </a:t>
            </a:r>
          </a:p>
          <a:p>
            <a:r>
              <a:rPr lang="en-US" b="1" dirty="0" smtClean="0"/>
              <a:t>Conrad </a:t>
            </a:r>
            <a:r>
              <a:rPr lang="en-US" b="1" i="1" dirty="0" smtClean="0"/>
              <a:t>focuses on the internal world of his characters, and the reality of their dreams and thoughts. Marlow’s story suggests a nightmarish journey into the unknown. </a:t>
            </a:r>
            <a:endParaRPr lang="en-US" b="1" dirty="0"/>
          </a:p>
        </p:txBody>
      </p:sp>
      <p:sp>
        <p:nvSpPr>
          <p:cNvPr id="3" name="Title 2"/>
          <p:cNvSpPr>
            <a:spLocks noGrp="1"/>
          </p:cNvSpPr>
          <p:nvPr>
            <p:ph type="title"/>
          </p:nvPr>
        </p:nvSpPr>
        <p:spPr/>
        <p:txBody>
          <a:bodyPr/>
          <a:lstStyle/>
          <a:p>
            <a:r>
              <a:rPr lang="en-US" dirty="0" smtClean="0"/>
              <a:t>A Psychological Text</a:t>
            </a:r>
            <a:endParaRPr lang="en-US" dirty="0"/>
          </a:p>
        </p:txBody>
      </p:sp>
    </p:spTree>
  </p:cSld>
  <p:clrMapOvr>
    <a:masterClrMapping/>
  </p:clrMapOvr>
  <mc:AlternateContent>
    <mc:Choice xmlns:mp="http://schemas.microsoft.com/office/mac/powerpoint/2008/main" Requires="mp">
      <mc:AlternateContent>
        <mc:Choice Requires="mp">
          <mp:transition spd="slow">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Choice>
    <mc:Fallback>
      <mc:AlternateContent>
        <mc:Choice Requires="mp">
          <p:transition spd="slow">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Working in small groups, define the concept by examining Impressionist paintings </a:t>
            </a:r>
            <a:r>
              <a:rPr lang="en-US" sz="3600" smtClean="0"/>
              <a:t>and describing elements </a:t>
            </a:r>
            <a:r>
              <a:rPr lang="en-US" sz="3600" dirty="0" smtClean="0"/>
              <a:t>common to at least three of the paintings.</a:t>
            </a:r>
          </a:p>
          <a:p>
            <a:pPr>
              <a:buNone/>
            </a:pPr>
            <a:endParaRPr lang="en-US" sz="3600" dirty="0"/>
          </a:p>
        </p:txBody>
      </p:sp>
      <p:sp>
        <p:nvSpPr>
          <p:cNvPr id="3" name="Title 2"/>
          <p:cNvSpPr>
            <a:spLocks noGrp="1"/>
          </p:cNvSpPr>
          <p:nvPr>
            <p:ph type="title"/>
          </p:nvPr>
        </p:nvSpPr>
        <p:spPr/>
        <p:txBody>
          <a:bodyPr>
            <a:normAutofit fontScale="90000"/>
          </a:bodyPr>
          <a:lstStyle/>
          <a:p>
            <a:r>
              <a:rPr lang="en-US" b="1" smtClean="0"/>
              <a:t>Literary Impressionism</a:t>
            </a:r>
            <a:r>
              <a:rPr lang="en-US" smtClean="0"/>
              <a:t> </a:t>
            </a:r>
            <a:r>
              <a:rPr lang="en-US" dirty="0" smtClean="0"/>
              <a:t>– 1867-1886</a:t>
            </a:r>
            <a:endParaRPr lang="en-US" dirty="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5500" dirty="0" smtClean="0"/>
              <a:t>Define it by using the following painting by Monet as its primary example.</a:t>
            </a:r>
            <a:endParaRPr lang="en-US" sz="5500" dirty="0"/>
          </a:p>
        </p:txBody>
      </p:sp>
      <p:sp>
        <p:nvSpPr>
          <p:cNvPr id="3" name="Title 2"/>
          <p:cNvSpPr>
            <a:spLocks noGrp="1"/>
          </p:cNvSpPr>
          <p:nvPr>
            <p:ph type="title"/>
          </p:nvPr>
        </p:nvSpPr>
        <p:spPr/>
        <p:txBody>
          <a:bodyPr>
            <a:normAutofit/>
          </a:bodyPr>
          <a:lstStyle/>
          <a:p>
            <a:r>
              <a:rPr lang="en-US" sz="5500" b="1" dirty="0" smtClean="0"/>
              <a:t>Impressionism</a:t>
            </a:r>
            <a:endParaRPr lang="en-US" sz="5500" b="1" dirty="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 name="Picture 4" descr="impression_sunrise.jpeg"/>
          <p:cNvPicPr>
            <a:picLocks noChangeAspect="1"/>
          </p:cNvPicPr>
          <p:nvPr/>
        </p:nvPicPr>
        <p:blipFill>
          <a:blip r:embed="rId2"/>
          <a:stretch>
            <a:fillRect/>
          </a:stretch>
        </p:blipFill>
        <p:spPr>
          <a:xfrm>
            <a:off x="0" y="0"/>
            <a:ext cx="9144000" cy="6607175"/>
          </a:xfrm>
          <a:prstGeom prst="rect">
            <a:avLst/>
          </a:prstGeom>
        </p:spPr>
      </p:pic>
      <p:sp>
        <p:nvSpPr>
          <p:cNvPr id="6" name="TextBox 5"/>
          <p:cNvSpPr txBox="1"/>
          <p:nvPr/>
        </p:nvSpPr>
        <p:spPr>
          <a:xfrm>
            <a:off x="3807233" y="6376342"/>
            <a:ext cx="5336767" cy="461665"/>
          </a:xfrm>
          <a:prstGeom prst="rect">
            <a:avLst/>
          </a:prstGeom>
          <a:noFill/>
        </p:spPr>
        <p:txBody>
          <a:bodyPr wrap="none" rtlCol="0">
            <a:spAutoFit/>
          </a:bodyPr>
          <a:lstStyle/>
          <a:p>
            <a:r>
              <a:rPr lang="en-US" sz="2400" b="1" dirty="0" smtClean="0"/>
              <a:t>Claude Monet’s </a:t>
            </a:r>
            <a:r>
              <a:rPr lang="en-US" sz="2400" b="1" i="1" dirty="0" smtClean="0"/>
              <a:t>Impression: Sunrise</a:t>
            </a:r>
            <a:endParaRPr lang="en-US" sz="2400" b="1"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Joseph Conrad Biography</a:t>
            </a:r>
            <a:endParaRPr lang="en-US" dirty="0"/>
          </a:p>
        </p:txBody>
      </p:sp>
      <p:sp>
        <p:nvSpPr>
          <p:cNvPr id="4" name="Content Placeholder 3"/>
          <p:cNvSpPr>
            <a:spLocks noGrp="1"/>
          </p:cNvSpPr>
          <p:nvPr>
            <p:ph sz="half" idx="1"/>
          </p:nvPr>
        </p:nvSpPr>
        <p:spPr>
          <a:xfrm>
            <a:off x="457200" y="1524000"/>
            <a:ext cx="5065376" cy="4572000"/>
          </a:xfrm>
        </p:spPr>
        <p:txBody>
          <a:bodyPr/>
          <a:lstStyle/>
          <a:p>
            <a:r>
              <a:rPr lang="en-US" dirty="0" smtClean="0"/>
              <a:t>Born </a:t>
            </a:r>
            <a:r>
              <a:rPr lang="en-US" dirty="0" err="1" smtClean="0"/>
              <a:t>Jozef</a:t>
            </a:r>
            <a:r>
              <a:rPr lang="en-US" dirty="0" smtClean="0"/>
              <a:t> </a:t>
            </a:r>
            <a:r>
              <a:rPr lang="en-US" dirty="0" err="1" smtClean="0"/>
              <a:t>Teodor</a:t>
            </a:r>
            <a:r>
              <a:rPr lang="en-US" dirty="0" smtClean="0"/>
              <a:t> </a:t>
            </a:r>
            <a:r>
              <a:rPr lang="en-US" dirty="0" err="1" smtClean="0"/>
              <a:t>Konrad</a:t>
            </a:r>
            <a:r>
              <a:rPr lang="en-US" dirty="0" smtClean="0"/>
              <a:t> </a:t>
            </a:r>
            <a:r>
              <a:rPr lang="en-US" dirty="0" err="1" smtClean="0"/>
              <a:t>Nalecz</a:t>
            </a:r>
            <a:r>
              <a:rPr lang="en-US" dirty="0" smtClean="0"/>
              <a:t> </a:t>
            </a:r>
            <a:r>
              <a:rPr lang="en-US" dirty="0" err="1" smtClean="0"/>
              <a:t>Korzeniowski</a:t>
            </a:r>
            <a:r>
              <a:rPr lang="en-US" dirty="0" smtClean="0"/>
              <a:t> in 1857 in Russian-controlled Poland</a:t>
            </a:r>
          </a:p>
          <a:p>
            <a:r>
              <a:rPr lang="en-US" dirty="0" smtClean="0"/>
              <a:t>By the age of twelve, he lost both parents to tuberculosis</a:t>
            </a:r>
          </a:p>
          <a:p>
            <a:r>
              <a:rPr lang="en-US" dirty="0" smtClean="0"/>
              <a:t>Served as both a French and British merchant marine</a:t>
            </a:r>
          </a:p>
          <a:p>
            <a:r>
              <a:rPr lang="en-US" i="1" dirty="0" smtClean="0"/>
              <a:t>Heart of Darkness</a:t>
            </a:r>
            <a:r>
              <a:rPr lang="en-US" dirty="0" smtClean="0"/>
              <a:t> was published in 1898</a:t>
            </a:r>
            <a:endParaRPr lang="en-US" i="1" dirty="0"/>
          </a:p>
        </p:txBody>
      </p:sp>
      <p:pic>
        <p:nvPicPr>
          <p:cNvPr id="6" name="Content Placeholder 5" descr="Joseph_Conrad.png"/>
          <p:cNvPicPr>
            <a:picLocks noGrp="1" noChangeAspect="1"/>
          </p:cNvPicPr>
          <p:nvPr>
            <p:ph sz="half" idx="2"/>
          </p:nvPr>
        </p:nvPicPr>
        <p:blipFill>
          <a:blip r:embed="rId2"/>
          <a:srcRect l="-1482" r="-1482"/>
          <a:stretch>
            <a:fillRect/>
          </a:stretch>
        </p:blipFill>
        <p:spPr>
          <a:xfrm>
            <a:off x="5522913" y="1524000"/>
            <a:ext cx="3184525" cy="4572000"/>
          </a:xfrm>
        </p:spPr>
      </p:pic>
    </p:spTree>
  </p:cSld>
  <p:clrMapOvr>
    <a:masterClrMapping/>
  </p:clrMapOvr>
  <mc:AlternateContent>
    <mc:Choice xmlns:mp="http://schemas.microsoft.com/office/mac/powerpoint/2008/main" Requires="mp">
      <mc:AlternateContent>
        <mc:Choice Requires="mp">
          <mp:transition spd="slow">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Choice>
    <mc:Fallback>
      <mc:AlternateContent>
        <mc:Choice Requires="mp">
          <p:transition spd="slow">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600" dirty="0" smtClean="0"/>
              <a:t>Now apply your understanding of “impressionism” to literature.  </a:t>
            </a:r>
          </a:p>
          <a:p>
            <a:r>
              <a:rPr lang="en-US" sz="4600" dirty="0" smtClean="0"/>
              <a:t>How would the elements of “impressionism” apply to the written word?</a:t>
            </a:r>
            <a:endParaRPr lang="en-US" sz="4600" dirty="0"/>
          </a:p>
        </p:txBody>
      </p:sp>
      <p:sp>
        <p:nvSpPr>
          <p:cNvPr id="3" name="Title 2"/>
          <p:cNvSpPr>
            <a:spLocks noGrp="1"/>
          </p:cNvSpPr>
          <p:nvPr>
            <p:ph type="title"/>
          </p:nvPr>
        </p:nvSpPr>
        <p:spPr/>
        <p:txBody>
          <a:bodyPr>
            <a:normAutofit/>
          </a:bodyPr>
          <a:lstStyle/>
          <a:p>
            <a:r>
              <a:rPr lang="en-US" sz="5500" b="1" dirty="0" smtClean="0"/>
              <a:t>Literary Impressionism</a:t>
            </a:r>
            <a:endParaRPr lang="en-US" sz="5500" b="1" dirty="0"/>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clueless monet.gif"/>
          <p:cNvPicPr>
            <a:picLocks noGrp="1" noChangeAspect="1"/>
          </p:cNvPicPr>
          <p:nvPr>
            <p:ph idx="1"/>
          </p:nvPr>
        </p:nvPicPr>
        <p:blipFill>
          <a:blip r:embed="rId2"/>
          <a:srcRect l="-220" r="-220"/>
          <a:stretch>
            <a:fillRect/>
          </a:stretch>
        </p:blipFill>
        <p:spPr/>
      </p:pic>
      <p:sp>
        <p:nvSpPr>
          <p:cNvPr id="3" name="Title 2"/>
          <p:cNvSpPr>
            <a:spLocks noGrp="1"/>
          </p:cNvSpPr>
          <p:nvPr>
            <p:ph type="title"/>
          </p:nvPr>
        </p:nvSpPr>
        <p:spPr/>
        <p:txBody>
          <a:bodyPr/>
          <a:lstStyle/>
          <a:p>
            <a:pPr algn="ctr"/>
            <a:r>
              <a:rPr lang="en-US" dirty="0" smtClean="0"/>
              <a:t>Summary of Impressionism</a:t>
            </a:r>
            <a:endParaRPr lang="en-US" dirty="0"/>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08222"/>
          </a:xfrm>
        </p:spPr>
        <p:txBody>
          <a:bodyPr>
            <a:normAutofit fontScale="92500"/>
          </a:bodyPr>
          <a:lstStyle/>
          <a:p>
            <a:r>
              <a:rPr lang="en-US" dirty="0" smtClean="0"/>
              <a:t>“A highly personal manner of writing in which the author presents materials as they appear to an individual temperament at a precise moment and from a particular vantage point rather than as they are presumed to be in actuality.”</a:t>
            </a:r>
          </a:p>
          <a:p>
            <a:r>
              <a:rPr lang="en-US" dirty="0" smtClean="0"/>
              <a:t>Writers borrowed the term from painters who revolted against conventional beliefs about art and who believe that “it was more important to retain the impressions that an object makes on the artist than to present the appearance of that object by precise detail and careful, realistic finish.”</a:t>
            </a:r>
          </a:p>
          <a:p>
            <a:pPr>
              <a:buNone/>
            </a:pPr>
            <a:endParaRPr lang="en-US" dirty="0" smtClean="0"/>
          </a:p>
          <a:p>
            <a:pPr>
              <a:buNone/>
            </a:pPr>
            <a:r>
              <a:rPr lang="en-US" sz="2000" dirty="0" smtClean="0"/>
              <a:t>Harmon, William, and C. Hugh Holman.  “Impressionism.”  </a:t>
            </a:r>
            <a:r>
              <a:rPr lang="en-US" sz="2000" i="1" dirty="0" smtClean="0"/>
              <a:t>A Handbook to Literature</a:t>
            </a:r>
            <a:r>
              <a:rPr lang="en-US" sz="2000" dirty="0" smtClean="0"/>
              <a:t>. 8</a:t>
            </a:r>
            <a:r>
              <a:rPr lang="en-US" sz="2000" baseline="30000" dirty="0" smtClean="0"/>
              <a:t>th</a:t>
            </a:r>
            <a:r>
              <a:rPr lang="en-US" sz="2000" dirty="0" smtClean="0"/>
              <a:t> ed.  Upper Saddle River, NJ: Prentice Hall, 2000.  266. </a:t>
            </a:r>
          </a:p>
        </p:txBody>
      </p:sp>
      <p:sp>
        <p:nvSpPr>
          <p:cNvPr id="3" name="Title 2"/>
          <p:cNvSpPr>
            <a:spLocks noGrp="1"/>
          </p:cNvSpPr>
          <p:nvPr>
            <p:ph type="title"/>
          </p:nvPr>
        </p:nvSpPr>
        <p:spPr/>
        <p:txBody>
          <a:bodyPr/>
          <a:lstStyle/>
          <a:p>
            <a:r>
              <a:rPr lang="en-US" dirty="0" smtClean="0"/>
              <a:t>Literary Impressionism</a:t>
            </a:r>
            <a:endParaRPr lang="en-US" dirty="0"/>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Use a narrative style that is intentionally ambiguous, placing more responsibility on the reader to form his or her own conclusions about events within the novel, rather than relying on the narrator.</a:t>
            </a:r>
          </a:p>
          <a:p>
            <a:r>
              <a:rPr lang="en-US" dirty="0" smtClean="0"/>
              <a:t> Often describe the action through the eyes of the character while the events are occurring, rather than providing details after the character has already processed the action.  The result is sometimes like being in an accident – where everything appears to be moving in slow motion.  All of the details seem unclear.</a:t>
            </a:r>
          </a:p>
          <a:p>
            <a:r>
              <a:rPr lang="en-US" dirty="0" smtClean="0"/>
              <a:t>Are concerned with the “emotional landscape” of the setting.  They’re interested in the ways the setting evokes certain emotional responses from both the characters and the reader.</a:t>
            </a:r>
          </a:p>
          <a:p>
            <a:endParaRPr lang="en-US" dirty="0"/>
          </a:p>
        </p:txBody>
      </p:sp>
      <p:sp>
        <p:nvSpPr>
          <p:cNvPr id="3" name="Title 2"/>
          <p:cNvSpPr>
            <a:spLocks noGrp="1"/>
          </p:cNvSpPr>
          <p:nvPr>
            <p:ph type="title"/>
          </p:nvPr>
        </p:nvSpPr>
        <p:spPr/>
        <p:txBody>
          <a:bodyPr/>
          <a:lstStyle/>
          <a:p>
            <a:r>
              <a:rPr lang="en-US" dirty="0" smtClean="0"/>
              <a:t>Literary Impressionists…</a:t>
            </a:r>
            <a:endParaRPr lang="en-US" dirty="0"/>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Employ details in such a way that it’s sometimes difficult to see a clear picture of events if you focus on the details too closely.  Much like an impressionistic painting, it’s only possible to get a full picture once you stand back from the novel and view it in its entirety.</a:t>
            </a:r>
          </a:p>
          <a:p>
            <a:r>
              <a:rPr lang="en-US" dirty="0" smtClean="0"/>
              <a:t>Often avoid a chronological telling of events.  Instead, they give the reader information in a way that forces them to focus on how and why things happen, rather than on the order in which they occur.</a:t>
            </a:r>
          </a:p>
          <a:p>
            <a:endParaRPr lang="en-US" dirty="0"/>
          </a:p>
        </p:txBody>
      </p:sp>
      <p:sp>
        <p:nvSpPr>
          <p:cNvPr id="3" name="Title 2"/>
          <p:cNvSpPr>
            <a:spLocks noGrp="1"/>
          </p:cNvSpPr>
          <p:nvPr>
            <p:ph type="title"/>
          </p:nvPr>
        </p:nvSpPr>
        <p:spPr/>
        <p:txBody>
          <a:bodyPr/>
          <a:lstStyle/>
          <a:p>
            <a:r>
              <a:rPr lang="en-US" dirty="0" smtClean="0"/>
              <a:t>Literary Impressionists…</a:t>
            </a:r>
            <a:endParaRPr lang="en-US" dirty="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 saw a face amongst the leaves on the level with my own, looking at me very fierce and steady; and then suddenly, as though a veil had been removed from my eyes, I made out, deep in the tangled gloom, naked breasts, arms, legs, glaring eyes – the bush was swarming with human limbs in movement, glistening, of bronze </a:t>
            </a:r>
            <a:r>
              <a:rPr lang="en-US" dirty="0" err="1" smtClean="0"/>
              <a:t>colour</a:t>
            </a:r>
            <a:r>
              <a:rPr lang="en-US" dirty="0" smtClean="0"/>
              <a:t>.  The twigs shook, swayed, and rustled, the arrows flew out of them, and then the shutter came to.”</a:t>
            </a:r>
          </a:p>
          <a:p>
            <a:endParaRPr lang="en-US" dirty="0"/>
          </a:p>
        </p:txBody>
      </p:sp>
      <p:sp>
        <p:nvSpPr>
          <p:cNvPr id="3" name="Title 2"/>
          <p:cNvSpPr>
            <a:spLocks noGrp="1"/>
          </p:cNvSpPr>
          <p:nvPr>
            <p:ph type="title"/>
          </p:nvPr>
        </p:nvSpPr>
        <p:spPr/>
        <p:txBody>
          <a:bodyPr>
            <a:normAutofit/>
          </a:bodyPr>
          <a:lstStyle/>
          <a:p>
            <a:r>
              <a:rPr lang="en-US" dirty="0" smtClean="0"/>
              <a:t>Example from Part II of HOD</a:t>
            </a:r>
            <a:endParaRPr lang="en-US" dirty="0"/>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Notice how Conrad’s narrator reports things as they’re happening, before he’s had a chance to process the information.  Notice also the attention to color and movement.  It’s interesting to note that at this point, the speaker is actually under attack.  Yet it takes him a few more lines before he realizes this, further enhancing the sense that the reader is experiencing the attack with the narrator.</a:t>
            </a:r>
          </a:p>
          <a:p>
            <a:endParaRPr lang="en-US" dirty="0"/>
          </a:p>
        </p:txBody>
      </p:sp>
      <p:sp>
        <p:nvSpPr>
          <p:cNvPr id="3" name="Title 2"/>
          <p:cNvSpPr>
            <a:spLocks noGrp="1"/>
          </p:cNvSpPr>
          <p:nvPr>
            <p:ph type="title"/>
          </p:nvPr>
        </p:nvSpPr>
        <p:spPr/>
        <p:txBody>
          <a:bodyPr/>
          <a:lstStyle/>
          <a:p>
            <a:r>
              <a:rPr lang="en-US" dirty="0" smtClean="0"/>
              <a:t>Example from Part II of HOD</a:t>
            </a:r>
            <a:endParaRPr lang="en-US" dirty="0"/>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hlinkClick r:id="rId3"/>
              </a:rPr>
              <a:t>http://youtu.be/X1e7gz-</a:t>
            </a:r>
            <a:r>
              <a:rPr lang="en-US" sz="3600" dirty="0" smtClean="0">
                <a:hlinkClick r:id="rId3"/>
              </a:rPr>
              <a:t>l5kY</a:t>
            </a:r>
            <a:endParaRPr lang="en-US" sz="3600" dirty="0" smtClean="0"/>
          </a:p>
          <a:p>
            <a:endParaRPr lang="en-US" sz="3600" dirty="0" smtClean="0"/>
          </a:p>
          <a:p>
            <a:r>
              <a:rPr lang="en-US" sz="3600" dirty="0" smtClean="0"/>
              <a:t>"There is no theory. You have merely to listen. Pleasure is the law</a:t>
            </a:r>
            <a:r>
              <a:rPr lang="en-US" sz="3600" dirty="0" smtClean="0"/>
              <a:t>.” – Claude Debussy </a:t>
            </a:r>
          </a:p>
          <a:p>
            <a:endParaRPr lang="en-US" sz="3600" dirty="0"/>
          </a:p>
        </p:txBody>
      </p:sp>
      <p:sp>
        <p:nvSpPr>
          <p:cNvPr id="3" name="Title 2"/>
          <p:cNvSpPr>
            <a:spLocks noGrp="1"/>
          </p:cNvSpPr>
          <p:nvPr>
            <p:ph type="title"/>
          </p:nvPr>
        </p:nvSpPr>
        <p:spPr/>
        <p:txBody>
          <a:bodyPr/>
          <a:lstStyle/>
          <a:p>
            <a:r>
              <a:rPr lang="en-US" b="1" dirty="0" smtClean="0"/>
              <a:t>Impressionism in </a:t>
            </a:r>
            <a:r>
              <a:rPr lang="en-US" b="1" dirty="0" smtClean="0"/>
              <a:t>Music</a:t>
            </a:r>
            <a:endParaRPr lang="en-US" b="1" dirty="0"/>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Example #1 from Part II:</a:t>
            </a:r>
          </a:p>
          <a:p>
            <a:pPr lvl="1"/>
            <a:r>
              <a:rPr lang="en-US" dirty="0" err="1" smtClean="0"/>
              <a:t>p</a:t>
            </a:r>
            <a:r>
              <a:rPr lang="en-US" dirty="0" smtClean="0"/>
              <a:t>. 92 (“As to me, I seemed to see Kurtz for the first time…”)</a:t>
            </a:r>
          </a:p>
          <a:p>
            <a:r>
              <a:rPr lang="en-US" dirty="0" smtClean="0"/>
              <a:t>Example #2 from Part II:</a:t>
            </a:r>
          </a:p>
          <a:p>
            <a:pPr lvl="1"/>
            <a:r>
              <a:rPr lang="en-US" dirty="0" err="1" smtClean="0"/>
              <a:t>p</a:t>
            </a:r>
            <a:r>
              <a:rPr lang="en-US" dirty="0" smtClean="0"/>
              <a:t>. 93 (“I saw him extend his short flipper of an arm…”)</a:t>
            </a:r>
          </a:p>
          <a:p>
            <a:r>
              <a:rPr lang="en-US" dirty="0" smtClean="0"/>
              <a:t>Example #3 from Part II:</a:t>
            </a:r>
          </a:p>
          <a:p>
            <a:pPr lvl="1"/>
            <a:r>
              <a:rPr lang="en-US" dirty="0" err="1" smtClean="0"/>
              <a:t>p</a:t>
            </a:r>
            <a:r>
              <a:rPr lang="en-US" dirty="0" smtClean="0"/>
              <a:t>. 103 (“I don’t know how it struck the others…”)</a:t>
            </a:r>
          </a:p>
          <a:p>
            <a:endParaRPr lang="en-US" dirty="0" smtClean="0"/>
          </a:p>
        </p:txBody>
      </p:sp>
      <p:sp>
        <p:nvSpPr>
          <p:cNvPr id="3" name="Title 2"/>
          <p:cNvSpPr>
            <a:spLocks noGrp="1"/>
          </p:cNvSpPr>
          <p:nvPr>
            <p:ph type="title"/>
          </p:nvPr>
        </p:nvSpPr>
        <p:spPr/>
        <p:txBody>
          <a:bodyPr/>
          <a:lstStyle/>
          <a:p>
            <a:r>
              <a:rPr lang="en-US" dirty="0" smtClean="0"/>
              <a:t>Literary Impressionism</a:t>
            </a:r>
            <a:endParaRPr lang="en-US" dirty="0"/>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Find two statements by Ian Watt that highlight an understanding about </a:t>
            </a:r>
            <a:r>
              <a:rPr lang="en-US" sz="3200" i="1" dirty="0" smtClean="0"/>
              <a:t>Heart of Darkness</a:t>
            </a:r>
            <a:r>
              <a:rPr lang="en-US" sz="3200" dirty="0" smtClean="0"/>
              <a:t> that was new and/or interesting to you.  Mark these statements and their location/</a:t>
            </a:r>
            <a:r>
              <a:rPr lang="en-US" sz="3200" smtClean="0"/>
              <a:t>page numbers.</a:t>
            </a:r>
          </a:p>
          <a:p>
            <a:r>
              <a:rPr lang="en-US" sz="3200" dirty="0" smtClean="0"/>
              <a:t>Be prepared to share and discuss your choice.</a:t>
            </a:r>
            <a:endParaRPr lang="en-US" sz="3200" dirty="0"/>
          </a:p>
        </p:txBody>
      </p:sp>
      <p:sp>
        <p:nvSpPr>
          <p:cNvPr id="3" name="Title 2"/>
          <p:cNvSpPr>
            <a:spLocks noGrp="1"/>
          </p:cNvSpPr>
          <p:nvPr>
            <p:ph type="title"/>
          </p:nvPr>
        </p:nvSpPr>
        <p:spPr/>
        <p:txBody>
          <a:bodyPr/>
          <a:lstStyle/>
          <a:p>
            <a:r>
              <a:rPr lang="en-US" dirty="0" smtClean="0"/>
              <a:t>Ian Watt on </a:t>
            </a:r>
            <a:r>
              <a:rPr lang="en-US" i="1" dirty="0" smtClean="0"/>
              <a:t>Heart of Darkness</a:t>
            </a:r>
            <a:endParaRPr lang="en-US"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smtClean="0"/>
              <a:t>His numerous voyages took him everywhere – from the West Indies to India and Singapore to the Belgian Congo in 1890</a:t>
            </a:r>
          </a:p>
          <a:p>
            <a:r>
              <a:rPr lang="en-US" dirty="0" smtClean="0"/>
              <a:t>A romantic for whom sailing was an emotional and spiritual vocation</a:t>
            </a:r>
          </a:p>
          <a:p>
            <a:r>
              <a:rPr lang="en-US" i="1" dirty="0" smtClean="0"/>
              <a:t>Heart of Darkness</a:t>
            </a:r>
            <a:r>
              <a:rPr lang="en-US" dirty="0" smtClean="0"/>
              <a:t> is a result of these experiences and Conrad’s writing of them in a journal</a:t>
            </a:r>
            <a:endParaRPr lang="en-US" i="1" dirty="0" smtClean="0"/>
          </a:p>
        </p:txBody>
      </p:sp>
      <p:sp>
        <p:nvSpPr>
          <p:cNvPr id="5" name="Title 4"/>
          <p:cNvSpPr>
            <a:spLocks noGrp="1"/>
          </p:cNvSpPr>
          <p:nvPr>
            <p:ph type="title"/>
          </p:nvPr>
        </p:nvSpPr>
        <p:spPr/>
        <p:txBody>
          <a:bodyPr/>
          <a:lstStyle/>
          <a:p>
            <a:r>
              <a:rPr lang="en-US" dirty="0" smtClean="0"/>
              <a:t>Joseph Conrad Biography</a:t>
            </a:r>
            <a:endParaRPr lang="en-US" dirty="0"/>
          </a:p>
        </p:txBody>
      </p:sp>
    </p:spTree>
  </p:cSld>
  <p:clrMapOvr>
    <a:masterClrMapping/>
  </p:clrMapOvr>
  <mc:AlternateContent>
    <mc:Choice xmlns:mp="http://schemas.microsoft.com/office/mac/powerpoint/2008/main" Requires="mp">
      <mc:AlternateContent>
        <mc:Choice Requires="mp">
          <mp:transition spd="slow">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Choice>
    <mc:Fallback>
      <mc:AlternateContent>
        <mc:Choice Requires="mp">
          <p:transition spd="slow">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514350" indent="-514350">
              <a:buFont typeface="+mj-lt"/>
              <a:buAutoNum type="arabicPeriod"/>
            </a:pPr>
            <a:r>
              <a:rPr lang="en-US" dirty="0" smtClean="0"/>
              <a:t>Light vs. Dark</a:t>
            </a:r>
          </a:p>
          <a:p>
            <a:pPr marL="514350" indent="-514350">
              <a:buFont typeface="+mj-lt"/>
              <a:buAutoNum type="arabicPeriod"/>
            </a:pPr>
            <a:r>
              <a:rPr lang="en-US" dirty="0" smtClean="0"/>
              <a:t>Women</a:t>
            </a:r>
          </a:p>
          <a:p>
            <a:pPr marL="514350" indent="-514350">
              <a:buFont typeface="+mj-lt"/>
              <a:buAutoNum type="arabicPeriod"/>
            </a:pPr>
            <a:r>
              <a:rPr lang="en-US" dirty="0" smtClean="0"/>
              <a:t>Civilization vs. Savagery</a:t>
            </a:r>
          </a:p>
          <a:p>
            <a:pPr marL="514350" indent="-514350">
              <a:buFont typeface="+mj-lt"/>
              <a:buAutoNum type="arabicPeriod"/>
            </a:pPr>
            <a:r>
              <a:rPr lang="en-US" dirty="0" smtClean="0"/>
              <a:t>Outer vs. Inner</a:t>
            </a:r>
          </a:p>
          <a:p>
            <a:pPr marL="514350" indent="-514350">
              <a:buFont typeface="+mj-lt"/>
              <a:buAutoNum type="arabicPeriod"/>
            </a:pPr>
            <a:r>
              <a:rPr lang="en-US" dirty="0" smtClean="0"/>
              <a:t>Fog</a:t>
            </a:r>
          </a:p>
          <a:p>
            <a:pPr marL="514350" indent="-514350">
              <a:buFont typeface="+mj-lt"/>
              <a:buAutoNum type="arabicPeriod"/>
            </a:pPr>
            <a:r>
              <a:rPr lang="en-US" dirty="0" smtClean="0"/>
              <a:t>Death</a:t>
            </a:r>
          </a:p>
          <a:p>
            <a:pPr marL="514350" indent="-514350">
              <a:buFont typeface="+mj-lt"/>
              <a:buAutoNum type="arabicPeriod"/>
            </a:pPr>
            <a:r>
              <a:rPr lang="en-US" dirty="0" smtClean="0"/>
              <a:t>River</a:t>
            </a:r>
          </a:p>
          <a:p>
            <a:pPr marL="514350" indent="-514350">
              <a:buFont typeface="+mj-lt"/>
              <a:buAutoNum type="arabicPeriod"/>
            </a:pPr>
            <a:r>
              <a:rPr lang="en-US" dirty="0" smtClean="0"/>
              <a:t>The jungle</a:t>
            </a:r>
          </a:p>
          <a:p>
            <a:pPr marL="514350" indent="-514350">
              <a:buFont typeface="+mj-lt"/>
              <a:buAutoNum type="arabicPeriod"/>
            </a:pPr>
            <a:r>
              <a:rPr lang="en-US" dirty="0" smtClean="0"/>
              <a:t>Ivory</a:t>
            </a:r>
          </a:p>
          <a:p>
            <a:pPr marL="514350" indent="-514350">
              <a:buFont typeface="+mj-lt"/>
              <a:buAutoNum type="arabicPeriod"/>
            </a:pPr>
            <a:r>
              <a:rPr lang="en-US" strike="sngStrike" dirty="0" smtClean="0"/>
              <a:t>Colors</a:t>
            </a:r>
            <a:endParaRPr lang="en-US" strike="sngStrike" dirty="0"/>
          </a:p>
        </p:txBody>
      </p:sp>
      <p:sp>
        <p:nvSpPr>
          <p:cNvPr id="3" name="Title 2"/>
          <p:cNvSpPr>
            <a:spLocks noGrp="1"/>
          </p:cNvSpPr>
          <p:nvPr>
            <p:ph type="title"/>
          </p:nvPr>
        </p:nvSpPr>
        <p:spPr/>
        <p:txBody>
          <a:bodyPr/>
          <a:lstStyle/>
          <a:p>
            <a:r>
              <a:rPr lang="en-US" dirty="0" smtClean="0"/>
              <a:t>Symbols, Motifs, Themes in </a:t>
            </a:r>
            <a:r>
              <a:rPr lang="en-US" i="1" dirty="0" smtClean="0"/>
              <a:t>HOD</a:t>
            </a:r>
            <a:endParaRPr lang="en-US" dirty="0"/>
          </a:p>
        </p:txBody>
      </p:sp>
    </p:spTree>
  </p:cSld>
  <p:clrMapOvr>
    <a:masterClrMapping/>
  </p:clrMapOvr>
  <mc:AlternateContent>
    <mc:Choice xmlns:mp="http://schemas.microsoft.com/office/mac/powerpoint/2008/main" Requires="mp">
      <mc:AlternateContent>
        <mc:Choice Requires="mp">
          <mp:transition spd="slow">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Choice>
    <mc:Fallback>
      <mc:AlternateContent>
        <mc:Choice Requires="mp">
          <p:transition spd="slow">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514350" indent="-514350">
              <a:buFont typeface="+mj-lt"/>
              <a:buAutoNum type="arabicPeriod"/>
            </a:pPr>
            <a:r>
              <a:rPr lang="en-US" sz="3200" dirty="0" smtClean="0"/>
              <a:t>Find 2-3 examples of your symbol in the text. </a:t>
            </a:r>
          </a:p>
          <a:p>
            <a:pPr marL="514350" indent="-514350">
              <a:buFont typeface="+mj-lt"/>
              <a:buAutoNum type="arabicPeriod"/>
            </a:pPr>
            <a:r>
              <a:rPr lang="en-US" sz="3200" dirty="0" smtClean="0"/>
              <a:t>Discuss how your symbol functions in the work.  How is it developed and what does it do?</a:t>
            </a:r>
          </a:p>
          <a:p>
            <a:pPr marL="514350" indent="-514350">
              <a:buFont typeface="+mj-lt"/>
              <a:buAutoNum type="arabicPeriod"/>
            </a:pPr>
            <a:r>
              <a:rPr lang="en-US" sz="3200" dirty="0" smtClean="0"/>
              <a:t>Discuss what your symbol reveals about characters/themes in the work as a whole.  Think about how your symbol contributes to the “impression” Conrad is constructing.</a:t>
            </a:r>
            <a:endParaRPr lang="en-US" sz="3200" dirty="0"/>
          </a:p>
        </p:txBody>
      </p:sp>
      <p:sp>
        <p:nvSpPr>
          <p:cNvPr id="3" name="Title 2"/>
          <p:cNvSpPr>
            <a:spLocks noGrp="1"/>
          </p:cNvSpPr>
          <p:nvPr>
            <p:ph type="title"/>
          </p:nvPr>
        </p:nvSpPr>
        <p:spPr/>
        <p:txBody>
          <a:bodyPr/>
          <a:lstStyle/>
          <a:p>
            <a:r>
              <a:rPr lang="en-US" dirty="0" smtClean="0"/>
              <a:t>Symbolism in HOD</a:t>
            </a:r>
            <a:endParaRPr lang="en-US"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smtClean="0"/>
              <a:t>Conrad’s fiction is characterized by a narrative technique that involves time shifts, stories within stories, and the use of symbol and myth.</a:t>
            </a:r>
          </a:p>
          <a:p>
            <a:r>
              <a:rPr lang="en-US" i="1" dirty="0" smtClean="0"/>
              <a:t>“The artist appeals to that part of our being which is not dependent on Wisdom. . . . He speaks to our capacity for delight and wonder, to that sense of mystery surrounding our lives; to our sense of pity, and beauty, and pain.” </a:t>
            </a:r>
            <a:r>
              <a:rPr lang="en-US" dirty="0" smtClean="0"/>
              <a:t>– Joseph Conrad</a:t>
            </a:r>
            <a:endParaRPr lang="en-US" dirty="0"/>
          </a:p>
        </p:txBody>
      </p:sp>
      <p:sp>
        <p:nvSpPr>
          <p:cNvPr id="5" name="Title 4"/>
          <p:cNvSpPr>
            <a:spLocks noGrp="1"/>
          </p:cNvSpPr>
          <p:nvPr>
            <p:ph type="title"/>
          </p:nvPr>
        </p:nvSpPr>
        <p:spPr/>
        <p:txBody>
          <a:bodyPr/>
          <a:lstStyle/>
          <a:p>
            <a:r>
              <a:rPr lang="en-US" dirty="0" smtClean="0"/>
              <a:t>Conrad’s Art</a:t>
            </a:r>
            <a:endParaRPr lang="en-US" dirty="0"/>
          </a:p>
        </p:txBody>
      </p:sp>
    </p:spTree>
  </p:cSld>
  <p:clrMapOvr>
    <a:masterClrMapping/>
  </p:clrMapOvr>
  <mc:AlternateContent>
    <mc:Choice xmlns:mp="http://schemas.microsoft.com/office/mac/powerpoint/2008/main" Requires="mp">
      <mc:AlternateContent>
        <mc:Choice Requires="mp">
          <mp:transition spd="slow">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Choice>
    <mc:Fallback>
      <mc:AlternateContent>
        <mc:Choice Requires="mp">
          <p:transition spd="slow">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Like many authors, Joseph Conrad drew on his experiences when he wrote. He often incorporated details about people he had known, places he had visited, and events he had witnessed. </a:t>
            </a:r>
          </a:p>
          <a:p>
            <a:r>
              <a:rPr lang="en-US" dirty="0" smtClean="0"/>
              <a:t>This technique gives </a:t>
            </a:r>
            <a:r>
              <a:rPr lang="en-US" i="1" dirty="0" smtClean="0"/>
              <a:t>Heart of Darkness </a:t>
            </a:r>
            <a:r>
              <a:rPr lang="en-US" dirty="0" smtClean="0"/>
              <a:t>a sense of authenticity and immediacy.</a:t>
            </a:r>
          </a:p>
        </p:txBody>
      </p:sp>
      <p:sp>
        <p:nvSpPr>
          <p:cNvPr id="3" name="Title 2"/>
          <p:cNvSpPr>
            <a:spLocks noGrp="1"/>
          </p:cNvSpPr>
          <p:nvPr>
            <p:ph type="title"/>
          </p:nvPr>
        </p:nvSpPr>
        <p:spPr/>
        <p:txBody>
          <a:bodyPr/>
          <a:lstStyle/>
          <a:p>
            <a:r>
              <a:rPr lang="en-US" dirty="0" smtClean="0"/>
              <a:t>Background</a:t>
            </a:r>
            <a:endParaRPr lang="en-US" dirty="0"/>
          </a:p>
        </p:txBody>
      </p:sp>
    </p:spTree>
  </p:cSld>
  <p:clrMapOvr>
    <a:masterClrMapping/>
  </p:clrMapOvr>
  <mc:AlternateContent>
    <mc:Choice xmlns:mp="http://schemas.microsoft.com/office/mac/powerpoint/2008/main" Requires="mp">
      <mc:AlternateContent>
        <mc:Choice Requires="mp">
          <mp:transition spd="slow">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Choice>
    <mc:Fallback>
      <mc:AlternateContent>
        <mc:Choice Requires="mp">
          <p:transition spd="slow">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Novella based on a four-month stint Conrad spent in the Congo. </a:t>
            </a:r>
          </a:p>
          <a:p>
            <a:r>
              <a:rPr lang="en-US" dirty="0" smtClean="0"/>
              <a:t>Eager for a chance to realize his boyhood dream of exploring central Africa, he accepted an assignment to command a steamboat up the Congo River </a:t>
            </a:r>
          </a:p>
          <a:p>
            <a:r>
              <a:rPr lang="en-US" dirty="0" smtClean="0"/>
              <a:t>Belgian Company for Upper-Congo Commerce was ranked as one of late-nineteenth-century Europe’s most successful—and greedy—traders in ivory.</a:t>
            </a:r>
            <a:endParaRPr lang="en-US" dirty="0"/>
          </a:p>
        </p:txBody>
      </p:sp>
      <p:sp>
        <p:nvSpPr>
          <p:cNvPr id="3" name="Title 2"/>
          <p:cNvSpPr>
            <a:spLocks noGrp="1"/>
          </p:cNvSpPr>
          <p:nvPr>
            <p:ph type="title"/>
          </p:nvPr>
        </p:nvSpPr>
        <p:spPr/>
        <p:txBody>
          <a:bodyPr/>
          <a:lstStyle/>
          <a:p>
            <a:r>
              <a:rPr lang="en-US" dirty="0" smtClean="0"/>
              <a:t>Background</a:t>
            </a:r>
            <a:endParaRPr lang="en-US" dirty="0"/>
          </a:p>
        </p:txBody>
      </p:sp>
    </p:spTree>
  </p:cSld>
  <p:clrMapOvr>
    <a:masterClrMapping/>
  </p:clrMapOvr>
  <mc:AlternateContent>
    <mc:Choice xmlns:mp="http://schemas.microsoft.com/office/mac/powerpoint/2008/main" Requires="mp">
      <mc:AlternateContent>
        <mc:Choice Requires="mp">
          <mp:transition spd="slow">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Choice>
    <mc:Fallback>
      <mc:AlternateContent>
        <mc:Choice Requires="mp">
          <p:transition spd="slow">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descr="belgian.png"/>
          <p:cNvPicPr>
            <a:picLocks noChangeAspect="1"/>
          </p:cNvPicPr>
          <p:nvPr/>
        </p:nvPicPr>
        <p:blipFill>
          <a:blip r:embed="rId2"/>
          <a:stretch>
            <a:fillRect/>
          </a:stretch>
        </p:blipFill>
        <p:spPr>
          <a:xfrm>
            <a:off x="0" y="542223"/>
            <a:ext cx="9144000" cy="5775325"/>
          </a:xfrm>
          <a:prstGeom prst="rect">
            <a:avLst/>
          </a:prstGeom>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Congo extends some 1,600 miles into Africa from its eastern coast to its western edge, where the river empties into the Atlantic Ocean, and that only one stretch of it is impassable. </a:t>
            </a:r>
          </a:p>
          <a:p>
            <a:r>
              <a:rPr lang="en-US" dirty="0" smtClean="0"/>
              <a:t>That section lies between </a:t>
            </a:r>
            <a:r>
              <a:rPr lang="en-US" dirty="0" err="1" smtClean="0"/>
              <a:t>Matadi</a:t>
            </a:r>
            <a:r>
              <a:rPr lang="en-US" dirty="0" smtClean="0"/>
              <a:t>, two hundred miles in from the mouth of the Congo, and Kinshasa, yet another two hundred miles further inland. </a:t>
            </a:r>
          </a:p>
        </p:txBody>
      </p:sp>
      <p:sp>
        <p:nvSpPr>
          <p:cNvPr id="3" name="Title 2"/>
          <p:cNvSpPr>
            <a:spLocks noGrp="1"/>
          </p:cNvSpPr>
          <p:nvPr>
            <p:ph type="title"/>
          </p:nvPr>
        </p:nvSpPr>
        <p:spPr/>
        <p:txBody>
          <a:bodyPr/>
          <a:lstStyle/>
          <a:p>
            <a:r>
              <a:rPr lang="en-US" dirty="0" smtClean="0"/>
              <a:t>The Congo River</a:t>
            </a:r>
            <a:endParaRPr lang="en-US" dirty="0"/>
          </a:p>
        </p:txBody>
      </p:sp>
    </p:spTree>
  </p:cSld>
  <p:clrMapOvr>
    <a:masterClrMapping/>
  </p:clrMapOvr>
  <mc:AlternateContent>
    <mc:Choice xmlns:mp="http://schemas.microsoft.com/office/mac/powerpoint/2008/main" Requires="mp">
      <mc:AlternateContent>
        <mc:Choice Requires="mp">
          <mp:transition spd="slow">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Choice>
    <mc:Fallback>
      <mc:AlternateContent>
        <mc:Choice Requires="mp">
          <p:transition spd="slow">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slow">
            <p:cover dir="r"/>
          </p:transition>
        </mc:Fallback>
      </mc:AlternateContent>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982</TotalTime>
  <Words>2426</Words>
  <Application>Microsoft Macintosh PowerPoint</Application>
  <PresentationFormat>On-screen Show (4:3)</PresentationFormat>
  <Paragraphs>179</Paragraphs>
  <Slides>41</Slides>
  <Notes>2</Notes>
  <HiddenSlides>0</HiddenSlides>
  <MMClips>0</MMClips>
  <ScaleCrop>false</ScaleCrop>
  <HeadingPairs>
    <vt:vector size="4" baseType="variant">
      <vt:variant>
        <vt:lpstr>Design Template</vt:lpstr>
      </vt:variant>
      <vt:variant>
        <vt:i4>1</vt:i4>
      </vt:variant>
      <vt:variant>
        <vt:lpstr>Slide Titles</vt:lpstr>
      </vt:variant>
      <vt:variant>
        <vt:i4>41</vt:i4>
      </vt:variant>
    </vt:vector>
  </HeadingPairs>
  <TitlesOfParts>
    <vt:vector size="42" baseType="lpstr">
      <vt:lpstr>Paper</vt:lpstr>
      <vt:lpstr>Heart of Darkness</vt:lpstr>
      <vt:lpstr>Slide 2</vt:lpstr>
      <vt:lpstr>Joseph Conrad Biography</vt:lpstr>
      <vt:lpstr>Joseph Conrad Biography</vt:lpstr>
      <vt:lpstr>Conrad’s Art</vt:lpstr>
      <vt:lpstr>Background</vt:lpstr>
      <vt:lpstr>Background</vt:lpstr>
      <vt:lpstr>Slide 8</vt:lpstr>
      <vt:lpstr>The Congo River</vt:lpstr>
      <vt:lpstr>Slide 10</vt:lpstr>
      <vt:lpstr>Roi des Belges, Riverboat used by Conrad in 1890 to travel up the Congo River</vt:lpstr>
      <vt:lpstr>The Congo River</vt:lpstr>
      <vt:lpstr>Joseph Conrad Biography</vt:lpstr>
      <vt:lpstr>Time &amp; Place</vt:lpstr>
      <vt:lpstr>Significance of Title</vt:lpstr>
      <vt:lpstr>Interpret Wheatley’s last line.</vt:lpstr>
      <vt:lpstr>Three Views of Africa</vt:lpstr>
      <vt:lpstr>The White Man’s Burden</vt:lpstr>
      <vt:lpstr>Symbols, Motifs, Themes in HOD</vt:lpstr>
      <vt:lpstr>The Fates (Moirai)</vt:lpstr>
      <vt:lpstr>Heart of Darkness</vt:lpstr>
      <vt:lpstr>King Leopold II</vt:lpstr>
      <vt:lpstr>The White Man’s Burden</vt:lpstr>
      <vt:lpstr>Social Darwinism</vt:lpstr>
      <vt:lpstr>Social Darwinism</vt:lpstr>
      <vt:lpstr>A Psychological Text</vt:lpstr>
      <vt:lpstr>Literary Impressionism – 1867-1886</vt:lpstr>
      <vt:lpstr>Impressionism</vt:lpstr>
      <vt:lpstr>Slide 29</vt:lpstr>
      <vt:lpstr>Literary Impressionism</vt:lpstr>
      <vt:lpstr>Summary of Impressionism</vt:lpstr>
      <vt:lpstr>Literary Impressionism</vt:lpstr>
      <vt:lpstr>Literary Impressionists…</vt:lpstr>
      <vt:lpstr>Literary Impressionists…</vt:lpstr>
      <vt:lpstr>Example from Part II of HOD</vt:lpstr>
      <vt:lpstr>Example from Part II of HOD</vt:lpstr>
      <vt:lpstr>Impressionism in Music</vt:lpstr>
      <vt:lpstr>Literary Impressionism</vt:lpstr>
      <vt:lpstr>Ian Watt on Heart of Darkness</vt:lpstr>
      <vt:lpstr>Symbols, Motifs, Themes in HOD</vt:lpstr>
      <vt:lpstr>Symbolism in HOD</vt:lpstr>
    </vt:vector>
  </TitlesOfParts>
  <Company>HCPSS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of Darkness</dc:title>
  <dc:creator>Howard County Administrator</dc:creator>
  <cp:lastModifiedBy>Howard County Administrator</cp:lastModifiedBy>
  <cp:revision>97</cp:revision>
  <dcterms:created xsi:type="dcterms:W3CDTF">2015-01-12T16:08:00Z</dcterms:created>
  <dcterms:modified xsi:type="dcterms:W3CDTF">2015-01-12T18:38:13Z</dcterms:modified>
</cp:coreProperties>
</file>